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3" r:id="rId5"/>
    <p:sldId id="257" r:id="rId6"/>
    <p:sldId id="278" r:id="rId7"/>
    <p:sldId id="264" r:id="rId8"/>
    <p:sldId id="279" r:id="rId9"/>
    <p:sldId id="274" r:id="rId10"/>
    <p:sldId id="258" r:id="rId11"/>
    <p:sldId id="284" r:id="rId12"/>
    <p:sldId id="261" r:id="rId13"/>
    <p:sldId id="263" r:id="rId14"/>
    <p:sldId id="286" r:id="rId15"/>
    <p:sldId id="288" r:id="rId16"/>
    <p:sldId id="269" r:id="rId17"/>
    <p:sldId id="275" r:id="rId18"/>
    <p:sldId id="285" r:id="rId19"/>
    <p:sldId id="276" r:id="rId20"/>
    <p:sldId id="280" r:id="rId21"/>
    <p:sldId id="267" r:id="rId22"/>
    <p:sldId id="270" r:id="rId23"/>
    <p:sldId id="28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FE4"/>
    <a:srgbClr val="ED7D31"/>
    <a:srgbClr val="F9D6BF"/>
    <a:srgbClr val="5C9C46"/>
    <a:srgbClr val="8A000F"/>
    <a:srgbClr val="A6A6A6"/>
    <a:srgbClr val="D0DBF0"/>
    <a:srgbClr val="4472C4"/>
    <a:srgbClr val="FF6962"/>
    <a:srgbClr val="FFA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A550E-2AB4-2044-B709-9A12A47AD3C5}" v="1062" dt="2021-12-06T05:17:35.403"/>
    <p1510:client id="{A2332BEE-9F6F-4215-9678-E16D382C1F53}" v="8180" dt="2021-12-06T16:10:59.617"/>
    <p1510:client id="{B9302144-75C6-446E-9074-B20EDD9268CF}" v="3568" dt="2021-12-06T06:40:41.539"/>
    <p1510:client id="{C7C773E0-27FF-47B7-875D-5E864D43C9B6}" v="1883" dt="2021-12-06T04:29:36.043"/>
    <p1510:client id="{DF0E23CB-0B15-B971-23BD-197879FB3AF0}" v="11" dt="2021-12-06T04:54:43.653"/>
    <p1510:client id="{F012E0BE-7E5A-406F-9A5E-A4727052071C}" v="51" dt="2021-12-06T00:10:02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artic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[articles.xlsx]Sheet3!PivotTable2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Sheet3!$A$3:$A$71</c:f>
              <c:strCache>
                <c:ptCount val="68"/>
                <c:pt idx="0">
                  <c:v>25-Feb-2021</c:v>
                </c:pt>
                <c:pt idx="1">
                  <c:v>27-Feb-2021</c:v>
                </c:pt>
                <c:pt idx="2">
                  <c:v>1-Mar-2021</c:v>
                </c:pt>
                <c:pt idx="3">
                  <c:v>2-Mar-2021</c:v>
                </c:pt>
                <c:pt idx="4">
                  <c:v>3-Mar-2021</c:v>
                </c:pt>
                <c:pt idx="5">
                  <c:v>4-Mar-2021</c:v>
                </c:pt>
                <c:pt idx="6">
                  <c:v>6-Mar-2021</c:v>
                </c:pt>
                <c:pt idx="7">
                  <c:v>7-Mar-2021</c:v>
                </c:pt>
                <c:pt idx="8">
                  <c:v>8-Mar-2021</c:v>
                </c:pt>
                <c:pt idx="9">
                  <c:v>9-Mar-2021</c:v>
                </c:pt>
                <c:pt idx="10">
                  <c:v>11-Mar-2021</c:v>
                </c:pt>
                <c:pt idx="11">
                  <c:v>12-Mar-2021</c:v>
                </c:pt>
                <c:pt idx="12">
                  <c:v>17-Mar-2021</c:v>
                </c:pt>
                <c:pt idx="13">
                  <c:v>19-Mar-2021</c:v>
                </c:pt>
                <c:pt idx="14">
                  <c:v>23-Mar-2021</c:v>
                </c:pt>
                <c:pt idx="15">
                  <c:v>24-Mar-2021</c:v>
                </c:pt>
                <c:pt idx="16">
                  <c:v>30-Mar-2021</c:v>
                </c:pt>
                <c:pt idx="17">
                  <c:v>31-Mar-2021</c:v>
                </c:pt>
                <c:pt idx="18">
                  <c:v>1-Apr-2021</c:v>
                </c:pt>
                <c:pt idx="19">
                  <c:v>2-Apr-2021</c:v>
                </c:pt>
                <c:pt idx="20">
                  <c:v>5-Apr-2021</c:v>
                </c:pt>
                <c:pt idx="21">
                  <c:v>7-Apr-2021</c:v>
                </c:pt>
                <c:pt idx="22">
                  <c:v>8-Apr-2021</c:v>
                </c:pt>
                <c:pt idx="23">
                  <c:v>9-Apr-2021</c:v>
                </c:pt>
                <c:pt idx="24">
                  <c:v>18-Apr-2021</c:v>
                </c:pt>
                <c:pt idx="25">
                  <c:v>19-Apr-2021</c:v>
                </c:pt>
                <c:pt idx="26">
                  <c:v>20-Apr-2021</c:v>
                </c:pt>
                <c:pt idx="27">
                  <c:v>21-Apr-2021</c:v>
                </c:pt>
                <c:pt idx="28">
                  <c:v>22-Apr-2021</c:v>
                </c:pt>
                <c:pt idx="29">
                  <c:v>26-Apr-2021</c:v>
                </c:pt>
                <c:pt idx="30">
                  <c:v>29-Apr-2021</c:v>
                </c:pt>
                <c:pt idx="31">
                  <c:v>30-Apr-2021</c:v>
                </c:pt>
                <c:pt idx="32">
                  <c:v>3-May-2021</c:v>
                </c:pt>
                <c:pt idx="33">
                  <c:v>5-May-2021</c:v>
                </c:pt>
                <c:pt idx="34">
                  <c:v>9-May-2021</c:v>
                </c:pt>
                <c:pt idx="35">
                  <c:v>10-May-2021</c:v>
                </c:pt>
                <c:pt idx="36">
                  <c:v>13-May-2021</c:v>
                </c:pt>
                <c:pt idx="37">
                  <c:v>14-May-2021</c:v>
                </c:pt>
                <c:pt idx="38">
                  <c:v>25-May-2021</c:v>
                </c:pt>
                <c:pt idx="39">
                  <c:v>27-May-2021</c:v>
                </c:pt>
                <c:pt idx="40">
                  <c:v>29-May-2021</c:v>
                </c:pt>
                <c:pt idx="41">
                  <c:v>10-Jun-2021</c:v>
                </c:pt>
                <c:pt idx="42">
                  <c:v>16-Jun-2021</c:v>
                </c:pt>
                <c:pt idx="43">
                  <c:v>17-Jun-2021</c:v>
                </c:pt>
                <c:pt idx="44">
                  <c:v>18-Jun-2021</c:v>
                </c:pt>
                <c:pt idx="45">
                  <c:v>19-Jun-2021</c:v>
                </c:pt>
                <c:pt idx="46">
                  <c:v>21-Jun-2021</c:v>
                </c:pt>
                <c:pt idx="47">
                  <c:v>22-Jun-2021</c:v>
                </c:pt>
                <c:pt idx="48">
                  <c:v>23-Jun-2021</c:v>
                </c:pt>
                <c:pt idx="49">
                  <c:v>24-Jun-2021</c:v>
                </c:pt>
                <c:pt idx="50">
                  <c:v>25-Jun-2021</c:v>
                </c:pt>
                <c:pt idx="51">
                  <c:v>28-Jun-2021</c:v>
                </c:pt>
                <c:pt idx="52">
                  <c:v>11-Jul-2021</c:v>
                </c:pt>
                <c:pt idx="53">
                  <c:v>13-Jul-2021</c:v>
                </c:pt>
                <c:pt idx="54">
                  <c:v>15-Jul-2021</c:v>
                </c:pt>
                <c:pt idx="55">
                  <c:v>28-Jul-2021</c:v>
                </c:pt>
                <c:pt idx="56">
                  <c:v>29-Jul-2021</c:v>
                </c:pt>
                <c:pt idx="57">
                  <c:v>6-Aug-2021</c:v>
                </c:pt>
                <c:pt idx="58">
                  <c:v>31-Aug-2021</c:v>
                </c:pt>
                <c:pt idx="59">
                  <c:v>2-Sep-2021</c:v>
                </c:pt>
                <c:pt idx="60">
                  <c:v>13-Sep-2021</c:v>
                </c:pt>
                <c:pt idx="61">
                  <c:v>14-Sep-2021</c:v>
                </c:pt>
                <c:pt idx="62">
                  <c:v>28-Sep-2021</c:v>
                </c:pt>
                <c:pt idx="63">
                  <c:v>3-Nov-2021</c:v>
                </c:pt>
                <c:pt idx="64">
                  <c:v>12-Nov-2021</c:v>
                </c:pt>
                <c:pt idx="65">
                  <c:v>19-Nov-2021</c:v>
                </c:pt>
                <c:pt idx="66">
                  <c:v>26-Nov-2021</c:v>
                </c:pt>
                <c:pt idx="67">
                  <c:v>1-Dec-2021</c:v>
                </c:pt>
              </c:strCache>
            </c:strRef>
          </c:cat>
          <c:val>
            <c:numRef>
              <c:f>Sheet3!$B$3:$B$71</c:f>
              <c:numCache>
                <c:formatCode>General</c:formatCode>
                <c:ptCount val="6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2</c:v>
                </c:pt>
                <c:pt idx="15">
                  <c:v>3</c:v>
                </c:pt>
                <c:pt idx="16">
                  <c:v>13</c:v>
                </c:pt>
                <c:pt idx="17">
                  <c:v>6</c:v>
                </c:pt>
                <c:pt idx="18">
                  <c:v>5</c:v>
                </c:pt>
                <c:pt idx="19">
                  <c:v>3</c:v>
                </c:pt>
                <c:pt idx="20">
                  <c:v>1</c:v>
                </c:pt>
                <c:pt idx="21">
                  <c:v>6</c:v>
                </c:pt>
                <c:pt idx="22">
                  <c:v>2</c:v>
                </c:pt>
                <c:pt idx="23">
                  <c:v>1</c:v>
                </c:pt>
                <c:pt idx="24">
                  <c:v>2</c:v>
                </c:pt>
                <c:pt idx="25">
                  <c:v>16</c:v>
                </c:pt>
                <c:pt idx="26">
                  <c:v>10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2</c:v>
                </c:pt>
                <c:pt idx="32">
                  <c:v>6</c:v>
                </c:pt>
                <c:pt idx="33">
                  <c:v>1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1</c:v>
                </c:pt>
                <c:pt idx="39">
                  <c:v>4</c:v>
                </c:pt>
                <c:pt idx="40">
                  <c:v>1</c:v>
                </c:pt>
                <c:pt idx="41">
                  <c:v>1</c:v>
                </c:pt>
                <c:pt idx="42">
                  <c:v>12</c:v>
                </c:pt>
                <c:pt idx="43">
                  <c:v>7</c:v>
                </c:pt>
                <c:pt idx="44">
                  <c:v>2</c:v>
                </c:pt>
                <c:pt idx="45">
                  <c:v>2</c:v>
                </c:pt>
                <c:pt idx="46">
                  <c:v>6</c:v>
                </c:pt>
                <c:pt idx="47">
                  <c:v>4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  <c:pt idx="55">
                  <c:v>2</c:v>
                </c:pt>
                <c:pt idx="56">
                  <c:v>2</c:v>
                </c:pt>
                <c:pt idx="57">
                  <c:v>1</c:v>
                </c:pt>
                <c:pt idx="58">
                  <c:v>1</c:v>
                </c:pt>
                <c:pt idx="59">
                  <c:v>2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16</c:v>
                </c:pt>
                <c:pt idx="64">
                  <c:v>3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0D-43AA-AE57-19D8761065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76714008"/>
        <c:axId val="1122517703"/>
      </c:barChart>
      <c:catAx>
        <c:axId val="1876714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517703"/>
        <c:crosses val="autoZero"/>
        <c:auto val="1"/>
        <c:lblAlgn val="ctr"/>
        <c:lblOffset val="100"/>
        <c:noMultiLvlLbl val="0"/>
      </c:catAx>
      <c:valAx>
        <c:axId val="1122517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6714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16075172469343"/>
          <c:y val="0.14998243775043421"/>
          <c:w val="0.86436502988499675"/>
          <c:h val="0.699262110031970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  <a:alpha val="52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May</c:v>
                </c:pt>
                <c:pt idx="1">
                  <c:v>Jun</c:v>
                </c:pt>
                <c:pt idx="2">
                  <c:v>Jul</c:v>
                </c:pt>
                <c:pt idx="3">
                  <c:v>Aug</c:v>
                </c:pt>
                <c:pt idx="4">
                  <c:v>Sep</c:v>
                </c:pt>
                <c:pt idx="5">
                  <c:v>Oct</c:v>
                </c:pt>
                <c:pt idx="6">
                  <c:v>Nov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4.2699999999999996</c:v>
                </c:pt>
                <c:pt idx="1">
                  <c:v>4.22</c:v>
                </c:pt>
                <c:pt idx="2">
                  <c:v>4.3600000000000003</c:v>
                </c:pt>
                <c:pt idx="3">
                  <c:v>4.6100000000000003</c:v>
                </c:pt>
                <c:pt idx="4">
                  <c:v>4.47</c:v>
                </c:pt>
                <c:pt idx="5">
                  <c:v>4.46</c:v>
                </c:pt>
                <c:pt idx="6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65-44DC-9C4C-91D2C0FA7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2820120"/>
        <c:axId val="542817496"/>
      </c:lineChart>
      <c:catAx>
        <c:axId val="542820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817496"/>
        <c:crosses val="autoZero"/>
        <c:auto val="1"/>
        <c:lblAlgn val="ctr"/>
        <c:lblOffset val="100"/>
        <c:noMultiLvlLbl val="0"/>
      </c:catAx>
      <c:valAx>
        <c:axId val="5428174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>
                    <a:solidFill>
                      <a:schemeClr val="bg1"/>
                    </a:solidFill>
                  </a:rPr>
                  <a:t>Average Rating</a:t>
                </a:r>
              </a:p>
            </c:rich>
          </c:tx>
          <c:layout>
            <c:manualLayout>
              <c:xMode val="edge"/>
              <c:yMode val="edge"/>
              <c:x val="6.9781304897656906E-3"/>
              <c:y val="0.27750888787571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28201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of Positive reviews 
(3+ Stars)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May-21</c:v>
                </c:pt>
                <c:pt idx="1">
                  <c:v>Jun-21</c:v>
                </c:pt>
                <c:pt idx="2">
                  <c:v>Jul-21</c:v>
                </c:pt>
                <c:pt idx="3">
                  <c:v>Aug-21</c:v>
                </c:pt>
                <c:pt idx="4">
                  <c:v>Sep-21</c:v>
                </c:pt>
                <c:pt idx="5">
                  <c:v>Oct-21</c:v>
                </c:pt>
                <c:pt idx="6">
                  <c:v>Nov-21</c:v>
                </c:pt>
                <c:pt idx="7">
                  <c:v>Dec-21</c:v>
                </c:pt>
              </c:strCache>
            </c:strRef>
          </c:cat>
          <c:val>
            <c:numRef>
              <c:f>Sheet1!$B$2:$B$9</c:f>
              <c:numCache>
                <c:formatCode>#,##0</c:formatCode>
                <c:ptCount val="8"/>
                <c:pt idx="0">
                  <c:v>3353</c:v>
                </c:pt>
                <c:pt idx="1">
                  <c:v>8414</c:v>
                </c:pt>
                <c:pt idx="2">
                  <c:v>3323</c:v>
                </c:pt>
                <c:pt idx="3">
                  <c:v>1827</c:v>
                </c:pt>
                <c:pt idx="4">
                  <c:v>1209</c:v>
                </c:pt>
                <c:pt idx="5">
                  <c:v>1005</c:v>
                </c:pt>
                <c:pt idx="6">
                  <c:v>726</c:v>
                </c:pt>
                <c:pt idx="7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65-4EC4-AC12-BD768DE53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292672"/>
        <c:axId val="211429100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# of Negative Reviews 
(2- Stars)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May-21</c:v>
                      </c:pt>
                      <c:pt idx="1">
                        <c:v>Jun-21</c:v>
                      </c:pt>
                      <c:pt idx="2">
                        <c:v>Jul-21</c:v>
                      </c:pt>
                      <c:pt idx="3">
                        <c:v>Aug-21</c:v>
                      </c:pt>
                      <c:pt idx="4">
                        <c:v>Sep-21</c:v>
                      </c:pt>
                      <c:pt idx="5">
                        <c:v>Oct-21</c:v>
                      </c:pt>
                      <c:pt idx="6">
                        <c:v>Nov-21</c:v>
                      </c:pt>
                      <c:pt idx="7">
                        <c:v>Dec-21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Sheet1!$C$2:$C$9</c15:sqref>
                        </c15:formulaRef>
                      </c:ext>
                    </c:extLst>
                    <c:numCache>
                      <c:formatCode>#,##0</c:formatCode>
                      <c:ptCount val="8"/>
                      <c:pt idx="0">
                        <c:v>1641</c:v>
                      </c:pt>
                      <c:pt idx="1">
                        <c:v>4360</c:v>
                      </c:pt>
                      <c:pt idx="2">
                        <c:v>1519</c:v>
                      </c:pt>
                      <c:pt idx="3">
                        <c:v>646</c:v>
                      </c:pt>
                      <c:pt idx="4">
                        <c:v>513</c:v>
                      </c:pt>
                      <c:pt idx="5">
                        <c:v>413</c:v>
                      </c:pt>
                      <c:pt idx="6">
                        <c:v>310</c:v>
                      </c:pt>
                      <c:pt idx="7">
                        <c:v>19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165-4EC4-AC12-BD768DE53527}"/>
                  </c:ext>
                </c:extLst>
              </c15:ser>
            </c15:filteredBarSeries>
          </c:ext>
        </c:extLst>
      </c:barChart>
      <c:catAx>
        <c:axId val="211429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4291008"/>
        <c:crosses val="autoZero"/>
        <c:auto val="1"/>
        <c:lblAlgn val="ctr"/>
        <c:lblOffset val="100"/>
        <c:noMultiLvlLbl val="0"/>
      </c:catAx>
      <c:valAx>
        <c:axId val="2114291008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211429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# of Negative Reviews 
(2- Stars)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May-21</c:v>
                </c:pt>
                <c:pt idx="1">
                  <c:v>Jun-21</c:v>
                </c:pt>
                <c:pt idx="2">
                  <c:v>Jul-21</c:v>
                </c:pt>
                <c:pt idx="3">
                  <c:v>Aug-21</c:v>
                </c:pt>
                <c:pt idx="4">
                  <c:v>Sep-21</c:v>
                </c:pt>
                <c:pt idx="5">
                  <c:v>Oct-21</c:v>
                </c:pt>
                <c:pt idx="6">
                  <c:v>Nov-21</c:v>
                </c:pt>
                <c:pt idx="7">
                  <c:v>Dec-21</c:v>
                </c:pt>
              </c:strCache>
            </c:strRef>
          </c:cat>
          <c:val>
            <c:numRef>
              <c:f>Sheet1!$C$2:$C$9</c:f>
              <c:numCache>
                <c:formatCode>#,##0</c:formatCode>
                <c:ptCount val="8"/>
                <c:pt idx="0">
                  <c:v>1641</c:v>
                </c:pt>
                <c:pt idx="1">
                  <c:v>4360</c:v>
                </c:pt>
                <c:pt idx="2">
                  <c:v>1519</c:v>
                </c:pt>
                <c:pt idx="3">
                  <c:v>646</c:v>
                </c:pt>
                <c:pt idx="4">
                  <c:v>513</c:v>
                </c:pt>
                <c:pt idx="5">
                  <c:v>413</c:v>
                </c:pt>
                <c:pt idx="6">
                  <c:v>310</c:v>
                </c:pt>
                <c:pt idx="7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08-449E-B496-3AB4B2E139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292672"/>
        <c:axId val="211429100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# of Positive reviews 
(3+ Stars)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May-21</c:v>
                      </c:pt>
                      <c:pt idx="1">
                        <c:v>Jun-21</c:v>
                      </c:pt>
                      <c:pt idx="2">
                        <c:v>Jul-21</c:v>
                      </c:pt>
                      <c:pt idx="3">
                        <c:v>Aug-21</c:v>
                      </c:pt>
                      <c:pt idx="4">
                        <c:v>Sep-21</c:v>
                      </c:pt>
                      <c:pt idx="5">
                        <c:v>Oct-21</c:v>
                      </c:pt>
                      <c:pt idx="6">
                        <c:v>Nov-21</c:v>
                      </c:pt>
                      <c:pt idx="7">
                        <c:v>Dec-21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Sheet1!$B$2:$B$9</c15:sqref>
                        </c15:formulaRef>
                      </c:ext>
                    </c:extLst>
                    <c:numCache>
                      <c:formatCode>#,##0</c:formatCode>
                      <c:ptCount val="8"/>
                      <c:pt idx="0">
                        <c:v>3353</c:v>
                      </c:pt>
                      <c:pt idx="1">
                        <c:v>8414</c:v>
                      </c:pt>
                      <c:pt idx="2">
                        <c:v>3323</c:v>
                      </c:pt>
                      <c:pt idx="3">
                        <c:v>1827</c:v>
                      </c:pt>
                      <c:pt idx="4">
                        <c:v>1209</c:v>
                      </c:pt>
                      <c:pt idx="5">
                        <c:v>1005</c:v>
                      </c:pt>
                      <c:pt idx="6">
                        <c:v>726</c:v>
                      </c:pt>
                      <c:pt idx="7">
                        <c:v>47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5008-449E-B496-3AB4B2E1391A}"/>
                  </c:ext>
                </c:extLst>
              </c15:ser>
            </c15:filteredBarSeries>
          </c:ext>
        </c:extLst>
      </c:barChart>
      <c:catAx>
        <c:axId val="211429267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2114291008"/>
        <c:crosses val="autoZero"/>
        <c:auto val="1"/>
        <c:lblAlgn val="ctr"/>
        <c:lblOffset val="100"/>
        <c:noMultiLvlLbl val="0"/>
      </c:catAx>
      <c:valAx>
        <c:axId val="2114291008"/>
        <c:scaling>
          <c:orientation val="maxMin"/>
        </c:scaling>
        <c:delete val="1"/>
        <c:axPos val="l"/>
        <c:numFmt formatCode="#,##0" sourceLinked="1"/>
        <c:majorTickMark val="out"/>
        <c:minorTickMark val="none"/>
        <c:tickLblPos val="nextTo"/>
        <c:crossAx val="211429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08871303480127E-2"/>
          <c:y val="9.2602866712370432E-2"/>
          <c:w val="0.89257110131366801"/>
          <c:h val="0.6232531113083991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Negative Reviews</c:v>
                </c:pt>
              </c:strCache>
            </c:strRef>
          </c:tx>
          <c:spPr>
            <a:solidFill>
              <a:srgbClr val="8A000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0 
(n=26,678)</c:v>
                </c:pt>
                <c:pt idx="1">
                  <c:v>1 
(n=1,293)</c:v>
                </c:pt>
                <c:pt idx="2">
                  <c:v>2 
(n=375)</c:v>
                </c:pt>
                <c:pt idx="3">
                  <c:v>3 
(n=198)</c:v>
                </c:pt>
                <c:pt idx="4">
                  <c:v>4 
(n=114)</c:v>
                </c:pt>
                <c:pt idx="5">
                  <c:v>5 
(n=78)</c:v>
                </c:pt>
                <c:pt idx="6">
                  <c:v>6 
(n=62)</c:v>
                </c:pt>
                <c:pt idx="7">
                  <c:v>7 
(n=62)</c:v>
                </c:pt>
                <c:pt idx="8">
                  <c:v>&gt;7 
(n=465)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0.29844815953219883</c:v>
                </c:pt>
                <c:pt idx="1">
                  <c:v>0.57076566125290018</c:v>
                </c:pt>
                <c:pt idx="2">
                  <c:v>0.60533333333333328</c:v>
                </c:pt>
                <c:pt idx="3">
                  <c:v>0.47474747474747475</c:v>
                </c:pt>
                <c:pt idx="4">
                  <c:v>0.51754385964912286</c:v>
                </c:pt>
                <c:pt idx="5">
                  <c:v>0.52564102564102566</c:v>
                </c:pt>
                <c:pt idx="6">
                  <c:v>0.5161290322580645</c:v>
                </c:pt>
                <c:pt idx="7">
                  <c:v>0.56451612903225812</c:v>
                </c:pt>
                <c:pt idx="8">
                  <c:v>0.50107526881720432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8B-407F-A524-B2C3A84382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Positive Reviews</c:v>
                </c:pt>
              </c:strCache>
            </c:strRef>
          </c:tx>
          <c:spPr>
            <a:solidFill>
              <a:srgbClr val="5C9C4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0 
(n=26,678)</c:v>
                </c:pt>
                <c:pt idx="1">
                  <c:v>1 
(n=1,293)</c:v>
                </c:pt>
                <c:pt idx="2">
                  <c:v>2 
(n=375)</c:v>
                </c:pt>
                <c:pt idx="3">
                  <c:v>3 
(n=198)</c:v>
                </c:pt>
                <c:pt idx="4">
                  <c:v>4 
(n=114)</c:v>
                </c:pt>
                <c:pt idx="5">
                  <c:v>5 
(n=78)</c:v>
                </c:pt>
                <c:pt idx="6">
                  <c:v>6 
(n=62)</c:v>
                </c:pt>
                <c:pt idx="7">
                  <c:v>7 
(n=62)</c:v>
                </c:pt>
                <c:pt idx="8">
                  <c:v>&gt;7 
(n=465)</c:v>
                </c:pt>
              </c:strCache>
            </c:strRef>
          </c:cat>
          <c:val>
            <c:numRef>
              <c:f>Sheet1!$C$2:$C$10</c:f>
              <c:numCache>
                <c:formatCode>0%</c:formatCode>
                <c:ptCount val="9"/>
                <c:pt idx="0">
                  <c:v>0.70155184046780117</c:v>
                </c:pt>
                <c:pt idx="1">
                  <c:v>0.42923433874709976</c:v>
                </c:pt>
                <c:pt idx="2">
                  <c:v>0.39466666666666667</c:v>
                </c:pt>
                <c:pt idx="3">
                  <c:v>0.5252525252525253</c:v>
                </c:pt>
                <c:pt idx="4">
                  <c:v>0.48245614035087719</c:v>
                </c:pt>
                <c:pt idx="5">
                  <c:v>0.47435897435897434</c:v>
                </c:pt>
                <c:pt idx="6">
                  <c:v>0.4838709677419355</c:v>
                </c:pt>
                <c:pt idx="7">
                  <c:v>0.43548387096774194</c:v>
                </c:pt>
                <c:pt idx="8">
                  <c:v>0.49892473118279568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8B-407F-A524-B2C3A84382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75793088"/>
        <c:axId val="1975791424"/>
      </c:barChart>
      <c:catAx>
        <c:axId val="1975793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>
                    <a:solidFill>
                      <a:schemeClr val="bg1"/>
                    </a:solidFill>
                  </a:rPr>
                  <a:t>Number</a:t>
                </a:r>
                <a:r>
                  <a:rPr lang="en-IN" baseline="0" dirty="0">
                    <a:solidFill>
                      <a:schemeClr val="bg1"/>
                    </a:solidFill>
                  </a:rPr>
                  <a:t> of upvotes</a:t>
                </a:r>
                <a:endParaRPr lang="en-IN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3314920073487834"/>
              <c:y val="0.84332457377326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5791424"/>
        <c:crosses val="autoZero"/>
        <c:auto val="1"/>
        <c:lblAlgn val="ctr"/>
        <c:lblOffset val="100"/>
        <c:noMultiLvlLbl val="0"/>
      </c:catAx>
      <c:valAx>
        <c:axId val="19757914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>
                    <a:solidFill>
                      <a:schemeClr val="bg1"/>
                    </a:solidFill>
                  </a:rPr>
                  <a:t>Percentage of</a:t>
                </a:r>
                <a:r>
                  <a:rPr lang="en-IN" baseline="0" dirty="0">
                    <a:solidFill>
                      <a:schemeClr val="bg1"/>
                    </a:solidFill>
                  </a:rPr>
                  <a:t> reviews</a:t>
                </a:r>
                <a:endParaRPr lang="en-IN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3.7817705944307371E-3"/>
              <c:y val="0.218831180635055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5793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21798223747548"/>
          <c:y val="0.9351633062119189"/>
          <c:w val="0.34020124851759748"/>
          <c:h val="6.48366937880810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AF9B8-FF38-41F8-9EA0-675FB7B67727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79E4B-6349-4B14-9271-7EA570354D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81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79E4B-6349-4B14-9271-7EA570354D9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15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Have clubhouse </a:t>
            </a:r>
          </a:p>
          <a:p>
            <a:r>
              <a:rPr lang="en-IN"/>
              <a:t>App updates?</a:t>
            </a:r>
          </a:p>
          <a:p>
            <a:r>
              <a:rPr lang="en-IN"/>
              <a:t>4 questions</a:t>
            </a:r>
          </a:p>
          <a:p>
            <a:endParaRPr lang="en-IN"/>
          </a:p>
          <a:p>
            <a:r>
              <a:rPr lang="en-IN"/>
              <a:t>Call out – t test LDA</a:t>
            </a:r>
          </a:p>
          <a:p>
            <a:endParaRPr lang="en-IN"/>
          </a:p>
          <a:p>
            <a:r>
              <a:rPr lang="en-IN"/>
              <a:t>Issues –</a:t>
            </a:r>
          </a:p>
          <a:p>
            <a:endParaRPr lang="en-IN"/>
          </a:p>
          <a:p>
            <a:r>
              <a:rPr lang="en-IN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79E4B-6349-4B14-9271-7EA570354D9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19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Add a line chart – </a:t>
            </a:r>
          </a:p>
          <a:p>
            <a:r>
              <a:rPr lang="en-IN"/>
              <a:t>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46324-E6BB-4770-8956-1C7F50655BB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60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79E4B-6349-4B14-9271-7EA570354D9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34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Added just a random template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79E4B-6349-4B14-9271-7EA570354D9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054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Added just a random template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79E4B-6349-4B14-9271-7EA570354D9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28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Add a line chart – </a:t>
            </a:r>
          </a:p>
          <a:p>
            <a:r>
              <a:rPr lang="en-IN"/>
              <a:t>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46324-E6BB-4770-8956-1C7F50655BB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26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9EEA-4A7D-49A2-8841-087D7CADD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B208C-AC4E-4F49-AC6F-221873FCD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1171"/>
            <a:ext cx="9144000" cy="810705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E3324-BF51-4294-BF5E-77F7CF6C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0876-384D-4A44-9939-AB1673762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E2FA5-71B8-4160-AD84-D784AC09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050" name="Picture 2" descr="What is the Clubhouse app? What parents need to know | Internet Matters">
            <a:extLst>
              <a:ext uri="{FF2B5EF4-FFF2-40B4-BE49-F238E27FC236}">
                <a16:creationId xmlns:a16="http://schemas.microsoft.com/office/drawing/2014/main" id="{3C53DDEE-60A4-46F6-A317-DCAD01C0144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4244" r="-914" b="20741"/>
          <a:stretch/>
        </p:blipFill>
        <p:spPr bwMode="auto">
          <a:xfrm>
            <a:off x="-1" y="-1300326"/>
            <a:ext cx="12344693" cy="484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9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56E9-03A4-4176-AA0A-DE9CAF8B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266A9-578E-433C-937F-58AF47986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5B57-1175-401B-A7AB-2B3B3E431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7BFE3-9E28-4D84-9457-EF8DC791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70B4-331E-40FC-A567-03DCC456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19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35F689-6022-438D-9456-630C4F8F3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D9645-670C-4FBB-812D-710A81A9F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9B0A0-8BDB-4430-9DC2-6B7FA8FD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DB2AC-2E10-44AC-B7F0-04DBBC20E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5D3E2-5795-4DA3-B00A-404F4B2D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31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63A5ACF-CC0E-4B34-B88C-DB31519D083A}"/>
              </a:ext>
            </a:extLst>
          </p:cNvPr>
          <p:cNvSpPr/>
          <p:nvPr userDrawn="1"/>
        </p:nvSpPr>
        <p:spPr bwMode="auto">
          <a:xfrm>
            <a:off x="10997" y="-8454"/>
            <a:ext cx="12192000" cy="10154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9886E1-6FC1-4BB8-B368-110C5D994D26}"/>
              </a:ext>
            </a:extLst>
          </p:cNvPr>
          <p:cNvSpPr/>
          <p:nvPr userDrawn="1"/>
        </p:nvSpPr>
        <p:spPr bwMode="auto">
          <a:xfrm>
            <a:off x="215153" y="173726"/>
            <a:ext cx="12192000" cy="101543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C5CC9-C6CD-470E-B850-CBDA388D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271"/>
            <a:ext cx="10515600" cy="435133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D3EC1-C577-4BA3-BDD2-0D23FBB8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93094-4B68-42F9-B647-3F93A4F72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04CAD-AF4E-467E-B207-BDB7D942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C11491-4E9A-4ACF-8E3F-6B49D570A24E}"/>
              </a:ext>
            </a:extLst>
          </p:cNvPr>
          <p:cNvSpPr/>
          <p:nvPr userDrawn="1"/>
        </p:nvSpPr>
        <p:spPr bwMode="auto">
          <a:xfrm>
            <a:off x="0" y="8828"/>
            <a:ext cx="12192000" cy="1015435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pic>
        <p:nvPicPr>
          <p:cNvPr id="8" name="Picture 2" descr="Is the Clubhouse App Leaking Its Users&amp;#39; Data to Chinese Govt?">
            <a:extLst>
              <a:ext uri="{FF2B5EF4-FFF2-40B4-BE49-F238E27FC236}">
                <a16:creationId xmlns:a16="http://schemas.microsoft.com/office/drawing/2014/main" id="{FA2046A0-5ED9-464A-BC1F-F93C8DF971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9" t="31800" r="46849" b="31800"/>
          <a:stretch/>
        </p:blipFill>
        <p:spPr bwMode="auto">
          <a:xfrm>
            <a:off x="9887744" y="-27384"/>
            <a:ext cx="2304256" cy="10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6A0B6-13EA-4A16-A9E7-0020EB1B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825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07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9CEC-5C0A-480B-A258-D1703A81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17EBA-CAA1-419F-A705-32F3B812F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4EE5-05CA-49E2-AB17-DBFCE5A0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AB2D3-AF7F-4E53-AC77-657A4952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1523-8C4C-415C-A200-49472CACE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52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28065-1891-4C21-8C82-D52FFCAD1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01F02-313A-4760-9A1F-7C54CF92B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60291-7864-46B4-9F3C-B50D6481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9C66E-370C-4957-A768-16863902E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A3538-F6A7-4431-8070-7EB4B949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66B9D6-3B7C-4805-A45D-1266E7764690}"/>
              </a:ext>
            </a:extLst>
          </p:cNvPr>
          <p:cNvSpPr/>
          <p:nvPr userDrawn="1"/>
        </p:nvSpPr>
        <p:spPr bwMode="auto">
          <a:xfrm>
            <a:off x="10997" y="-8454"/>
            <a:ext cx="12192000" cy="10154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C86EF1-F029-463C-9664-69E7F62631F8}"/>
              </a:ext>
            </a:extLst>
          </p:cNvPr>
          <p:cNvSpPr/>
          <p:nvPr userDrawn="1"/>
        </p:nvSpPr>
        <p:spPr bwMode="auto">
          <a:xfrm>
            <a:off x="215153" y="173726"/>
            <a:ext cx="12192000" cy="10154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D0C842-C361-4564-AD42-8A1FAB7C029E}"/>
              </a:ext>
            </a:extLst>
          </p:cNvPr>
          <p:cNvSpPr/>
          <p:nvPr userDrawn="1"/>
        </p:nvSpPr>
        <p:spPr bwMode="auto">
          <a:xfrm>
            <a:off x="0" y="8828"/>
            <a:ext cx="12192000" cy="1015435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pic>
        <p:nvPicPr>
          <p:cNvPr id="11" name="Picture 2" descr="Is the Clubhouse App Leaking Its Users&amp;#39; Data to Chinese Govt?">
            <a:extLst>
              <a:ext uri="{FF2B5EF4-FFF2-40B4-BE49-F238E27FC236}">
                <a16:creationId xmlns:a16="http://schemas.microsoft.com/office/drawing/2014/main" id="{6D3ED1D4-B3DE-45D8-A8A4-C4D5B06EA11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9" t="31800" r="46849" b="31800"/>
          <a:stretch/>
        </p:blipFill>
        <p:spPr bwMode="auto">
          <a:xfrm>
            <a:off x="9887744" y="-27384"/>
            <a:ext cx="2304256" cy="10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19C1197-2155-44B8-A20A-EF9BCB7B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825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76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C008B-1B58-44DA-BF0A-D46820798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1FB49-A35B-479F-9A38-9E0D02F28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6971A-A1D3-4DAD-AAF4-EDF6FEB16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F3562-7FE9-4E0F-AFF5-041F9C515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355EE-C5BC-4184-A0D6-E0581D06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58FB8-23B3-4005-9EF0-19AAD9D8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34F9C-5030-413C-9D35-2B2AB7B9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883278-6A36-402C-944B-F902029E0158}"/>
              </a:ext>
            </a:extLst>
          </p:cNvPr>
          <p:cNvSpPr/>
          <p:nvPr userDrawn="1"/>
        </p:nvSpPr>
        <p:spPr bwMode="auto">
          <a:xfrm>
            <a:off x="10997" y="-8454"/>
            <a:ext cx="12192000" cy="10154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06340F-03C9-48A0-B9AD-2F183FB154EF}"/>
              </a:ext>
            </a:extLst>
          </p:cNvPr>
          <p:cNvSpPr/>
          <p:nvPr userDrawn="1"/>
        </p:nvSpPr>
        <p:spPr bwMode="auto">
          <a:xfrm>
            <a:off x="215153" y="173726"/>
            <a:ext cx="12192000" cy="10154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C414B-26E5-4A8E-966D-E5019B93586C}"/>
              </a:ext>
            </a:extLst>
          </p:cNvPr>
          <p:cNvSpPr/>
          <p:nvPr userDrawn="1"/>
        </p:nvSpPr>
        <p:spPr bwMode="auto">
          <a:xfrm>
            <a:off x="0" y="8828"/>
            <a:ext cx="12192000" cy="1015435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pic>
        <p:nvPicPr>
          <p:cNvPr id="13" name="Picture 2" descr="Is the Clubhouse App Leaking Its Users&amp;#39; Data to Chinese Govt?">
            <a:extLst>
              <a:ext uri="{FF2B5EF4-FFF2-40B4-BE49-F238E27FC236}">
                <a16:creationId xmlns:a16="http://schemas.microsoft.com/office/drawing/2014/main" id="{1A708540-D5CC-44BB-9ABA-A2975533AA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9" t="31800" r="46849" b="31800"/>
          <a:stretch/>
        </p:blipFill>
        <p:spPr bwMode="auto">
          <a:xfrm>
            <a:off x="9887744" y="-27384"/>
            <a:ext cx="2304256" cy="10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667E716-70EC-4D56-93F1-9D37D249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825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89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58434-C1BC-4CC8-9CA3-95D29CC9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F90E3-C1C2-45DB-8F0E-2938848FF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B48FF-7690-424F-B18E-FE096A7F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62709-8F4D-4A78-9E23-959E6BE433FB}"/>
              </a:ext>
            </a:extLst>
          </p:cNvPr>
          <p:cNvSpPr/>
          <p:nvPr userDrawn="1"/>
        </p:nvSpPr>
        <p:spPr bwMode="auto">
          <a:xfrm>
            <a:off x="10997" y="-8454"/>
            <a:ext cx="12192000" cy="10154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56C62-64EE-4BBB-BA73-F38831E9B5E2}"/>
              </a:ext>
            </a:extLst>
          </p:cNvPr>
          <p:cNvSpPr/>
          <p:nvPr userDrawn="1"/>
        </p:nvSpPr>
        <p:spPr bwMode="auto">
          <a:xfrm>
            <a:off x="215153" y="173726"/>
            <a:ext cx="12192000" cy="101543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DF150C-0AE7-4E1D-806E-9F2E2C1FDB34}"/>
              </a:ext>
            </a:extLst>
          </p:cNvPr>
          <p:cNvSpPr/>
          <p:nvPr userDrawn="1"/>
        </p:nvSpPr>
        <p:spPr bwMode="auto">
          <a:xfrm>
            <a:off x="0" y="8828"/>
            <a:ext cx="12192000" cy="1015435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pic>
        <p:nvPicPr>
          <p:cNvPr id="9" name="Picture 2" descr="Is the Clubhouse App Leaking Its Users&amp;#39; Data to Chinese Govt?">
            <a:extLst>
              <a:ext uri="{FF2B5EF4-FFF2-40B4-BE49-F238E27FC236}">
                <a16:creationId xmlns:a16="http://schemas.microsoft.com/office/drawing/2014/main" id="{D05FF1F4-D892-4D6D-868E-757DB47483F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9" t="31800" r="46849" b="31800"/>
          <a:stretch/>
        </p:blipFill>
        <p:spPr bwMode="auto">
          <a:xfrm>
            <a:off x="9887744" y="-27384"/>
            <a:ext cx="2304256" cy="10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C8100D-F05A-4FD0-8623-16B3C31D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825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88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1D9-E7E2-428A-9E58-E7917400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775B2-C530-4582-992B-FF2961A0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6ABE4-5E3A-4599-B350-14F71F7F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2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D891-1937-4D53-B067-B4621D74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8FBC-61D9-4967-B8B4-10CAC0B03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7CFEE-72A5-4685-B3CC-EE80E3303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77FC0-33E5-4FAB-BD61-46CBE21B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751F0-11D8-4AA8-9EFC-202ACE4A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52CCE-E731-4DF5-9173-78B16D7D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76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AF36-B2B5-43CE-AF85-B02E6799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671501-C458-45A9-8D84-5CFE40B3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82EB5-9817-4792-BD3B-5FC57D50E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3528D-F311-42E0-BD48-F3A0EC24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85F69-616E-460E-8294-CF65AA45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F036A-BC4C-4F75-B007-CDEB17F6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62857-E6F8-4D92-BD39-D74F95C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C0A55-44B3-48AE-9FAA-7B0130CF9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9031C-98C5-40F1-814D-CC313A45E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B697-6565-40CC-8F29-551AE36E93B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8F4FA-D940-4A64-B1FD-CE366B256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6DA7-9659-45D8-9288-47ED0FE72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4870A-8580-4CD3-AE2E-C0257EFA0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92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11" Type="http://schemas.openxmlformats.org/officeDocument/2006/relationships/package" Target="../embeddings/Microsoft_Excel_Worksheet1.xlsx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image" Target="../media/image14.emf"/><Relationship Id="rId4" Type="http://schemas.openxmlformats.org/officeDocument/2006/relationships/image" Target="../media/image17.png"/><Relationship Id="rId9" Type="http://schemas.openxmlformats.org/officeDocument/2006/relationships/package" Target="../embeddings/Microsoft_Excel_Worksheet.xlsx"/><Relationship Id="rId1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hart" Target="../charts/chart4.xml"/><Relationship Id="rId7" Type="http://schemas.openxmlformats.org/officeDocument/2006/relationships/image" Target="../media/image2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9817073-9A91-47A8-ADD9-0FD94C849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436" y="3561513"/>
            <a:ext cx="5499370" cy="543559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Web Data Analytics Project</a:t>
            </a:r>
            <a:endParaRPr lang="ko-KR" altLang="en-US" sz="3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0169B35-0098-4959-98F2-80151790B118}"/>
              </a:ext>
            </a:extLst>
          </p:cNvPr>
          <p:cNvSpPr txBox="1">
            <a:spLocks/>
          </p:cNvSpPr>
          <p:nvPr/>
        </p:nvSpPr>
        <p:spPr>
          <a:xfrm>
            <a:off x="359921" y="5031008"/>
            <a:ext cx="1511030" cy="5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/>
              <a:t>Team 9 </a:t>
            </a:r>
            <a:endParaRPr lang="ko-KR" altLang="en-US" sz="2800" dirty="0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B38CB9E-0242-4DF0-BADD-CBDBC9E2C370}"/>
              </a:ext>
            </a:extLst>
          </p:cNvPr>
          <p:cNvSpPr/>
          <p:nvPr/>
        </p:nvSpPr>
        <p:spPr>
          <a:xfrm>
            <a:off x="1770435" y="4163439"/>
            <a:ext cx="622570" cy="2130357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그림 5" descr="사람, 넥타이, 정장, 남자이(가) 표시된 사진&#10;&#10;자동 생성된 설명">
            <a:extLst>
              <a:ext uri="{FF2B5EF4-FFF2-40B4-BE49-F238E27FC236}">
                <a16:creationId xmlns:a16="http://schemas.microsoft.com/office/drawing/2014/main" id="{29E87B90-1FED-4AB4-A83D-0569BFC6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73" y="4199090"/>
            <a:ext cx="1384529" cy="2065519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B724E4BC-501C-47A2-8C2F-1B3229E45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934" y="4198065"/>
            <a:ext cx="1376739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A3B203A3-5D91-4BCA-8FF2-EAEF51F9B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70" y="4198065"/>
            <a:ext cx="1377696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A600EF9B-9E9D-453F-B752-50E2F8BF3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41" y="4198065"/>
            <a:ext cx="1383436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A0B216-D9E0-4E55-9FF9-CBAAA57748B6}"/>
              </a:ext>
            </a:extLst>
          </p:cNvPr>
          <p:cNvSpPr txBox="1"/>
          <p:nvPr/>
        </p:nvSpPr>
        <p:spPr>
          <a:xfrm>
            <a:off x="2945846" y="6324732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Kim Jaemin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CEFBA-7BA9-4835-B7F3-7A0922AD0E85}"/>
              </a:ext>
            </a:extLst>
          </p:cNvPr>
          <p:cNvSpPr txBox="1"/>
          <p:nvPr/>
        </p:nvSpPr>
        <p:spPr>
          <a:xfrm>
            <a:off x="5116526" y="6315003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Lakshay Vohra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FD6B0-42A9-4296-A4AB-A21730B65663}"/>
              </a:ext>
            </a:extLst>
          </p:cNvPr>
          <p:cNvSpPr txBox="1"/>
          <p:nvPr/>
        </p:nvSpPr>
        <p:spPr>
          <a:xfrm>
            <a:off x="7287206" y="6324732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Mrinmayee Joshi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637C4-F8A8-4489-8D31-4BF9F39B1F51}"/>
              </a:ext>
            </a:extLst>
          </p:cNvPr>
          <p:cNvSpPr txBox="1"/>
          <p:nvPr/>
        </p:nvSpPr>
        <p:spPr>
          <a:xfrm>
            <a:off x="9452967" y="6324732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Manideep Sharma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4D4E2-C2D9-42EC-877C-C97028CA0E58}"/>
              </a:ext>
            </a:extLst>
          </p:cNvPr>
          <p:cNvSpPr/>
          <p:nvPr/>
        </p:nvSpPr>
        <p:spPr>
          <a:xfrm>
            <a:off x="1468877" y="2665379"/>
            <a:ext cx="4922195" cy="813458"/>
          </a:xfrm>
          <a:prstGeom prst="rect">
            <a:avLst/>
          </a:prstGeom>
          <a:solidFill>
            <a:srgbClr val="F2E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E9B01-457A-49F4-8EAD-E34C9321EE79}"/>
              </a:ext>
            </a:extLst>
          </p:cNvPr>
          <p:cNvSpPr txBox="1"/>
          <p:nvPr/>
        </p:nvSpPr>
        <p:spPr>
          <a:xfrm>
            <a:off x="844089" y="2798699"/>
            <a:ext cx="6171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latin typeface="Calibri" panose="020F0502020204030204" pitchFamily="34" charset="0"/>
                <a:cs typeface="Calibri" panose="020F0502020204030204" pitchFamily="34" charset="0"/>
              </a:rPr>
              <a:t>Driving value from user opinion</a:t>
            </a:r>
          </a:p>
        </p:txBody>
      </p:sp>
    </p:spTree>
    <p:extLst>
      <p:ext uri="{BB962C8B-B14F-4D97-AF65-F5344CB8AC3E}">
        <p14:creationId xmlns:p14="http://schemas.microsoft.com/office/powerpoint/2010/main" val="247003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Recommendations from LDA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4102C-4115-452D-A6BC-8BC449E04BE2}"/>
              </a:ext>
            </a:extLst>
          </p:cNvPr>
          <p:cNvSpPr txBox="1"/>
          <p:nvPr/>
        </p:nvSpPr>
        <p:spPr>
          <a:xfrm>
            <a:off x="623047" y="1503335"/>
            <a:ext cx="1118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7E0D9DF-F456-4701-A4A0-817D8C40D831}"/>
              </a:ext>
            </a:extLst>
          </p:cNvPr>
          <p:cNvSpPr/>
          <p:nvPr/>
        </p:nvSpPr>
        <p:spPr>
          <a:xfrm>
            <a:off x="794331" y="1503334"/>
            <a:ext cx="3509819" cy="715891"/>
          </a:xfrm>
          <a:prstGeom prst="wedgeRoundRectCallout">
            <a:avLst>
              <a:gd name="adj1" fmla="val 48114"/>
              <a:gd name="adj2" fmla="val 97570"/>
              <a:gd name="adj3" fmla="val 16667"/>
            </a:avLst>
          </a:prstGeom>
          <a:solidFill>
            <a:srgbClr val="5C9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bg1"/>
                </a:solidFill>
              </a:rPr>
              <a:t>What is working?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A8CFBF1-12BC-464F-AB6D-C5AAAACF02A4}"/>
              </a:ext>
            </a:extLst>
          </p:cNvPr>
          <p:cNvSpPr/>
          <p:nvPr/>
        </p:nvSpPr>
        <p:spPr>
          <a:xfrm flipH="1">
            <a:off x="7910945" y="1503333"/>
            <a:ext cx="3509819" cy="715891"/>
          </a:xfrm>
          <a:prstGeom prst="wedgeRoundRectCallout">
            <a:avLst>
              <a:gd name="adj1" fmla="val 48114"/>
              <a:gd name="adj2" fmla="val 97570"/>
              <a:gd name="adj3" fmla="val 16667"/>
            </a:avLst>
          </a:prstGeom>
          <a:solidFill>
            <a:srgbClr val="8A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bg1"/>
                </a:solidFill>
              </a:rPr>
              <a:t>What is not working?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A5DBCC-A2ED-4D35-B02F-5ABDF2EA897F}"/>
              </a:ext>
            </a:extLst>
          </p:cNvPr>
          <p:cNvSpPr/>
          <p:nvPr/>
        </p:nvSpPr>
        <p:spPr>
          <a:xfrm>
            <a:off x="4447142" y="3479795"/>
            <a:ext cx="1554480" cy="452582"/>
          </a:xfrm>
          <a:prstGeom prst="roundRect">
            <a:avLst/>
          </a:prstGeom>
          <a:solidFill>
            <a:srgbClr val="80B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Community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E35FC8-B587-48D0-99F8-F77E6322ACA8}"/>
              </a:ext>
            </a:extLst>
          </p:cNvPr>
          <p:cNvSpPr/>
          <p:nvPr/>
        </p:nvSpPr>
        <p:spPr>
          <a:xfrm>
            <a:off x="6216376" y="3479795"/>
            <a:ext cx="1554480" cy="452582"/>
          </a:xfrm>
          <a:prstGeom prst="roundRect">
            <a:avLst/>
          </a:prstGeom>
          <a:solidFill>
            <a:srgbClr val="FF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Privacy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68F1F0-6AFE-4B01-8E36-2A9DD983193C}"/>
              </a:ext>
            </a:extLst>
          </p:cNvPr>
          <p:cNvSpPr/>
          <p:nvPr/>
        </p:nvSpPr>
        <p:spPr>
          <a:xfrm>
            <a:off x="4447142" y="4554961"/>
            <a:ext cx="1554480" cy="452582"/>
          </a:xfrm>
          <a:prstGeom prst="roundRect">
            <a:avLst/>
          </a:prstGeom>
          <a:solidFill>
            <a:srgbClr val="80B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Expertise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9D6F92-57DA-479C-8AC0-8163C8B9E791}"/>
              </a:ext>
            </a:extLst>
          </p:cNvPr>
          <p:cNvSpPr/>
          <p:nvPr/>
        </p:nvSpPr>
        <p:spPr>
          <a:xfrm>
            <a:off x="6216376" y="4565068"/>
            <a:ext cx="1554480" cy="452582"/>
          </a:xfrm>
          <a:prstGeom prst="roundRect">
            <a:avLst/>
          </a:prstGeom>
          <a:solidFill>
            <a:srgbClr val="FF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Content </a:t>
            </a:r>
          </a:p>
          <a:p>
            <a:pPr algn="ctr"/>
            <a:r>
              <a:rPr lang="en-IN" sz="1400"/>
              <a:t>Filtering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216E4C-89BC-4DE0-8566-E528869B8D04}"/>
              </a:ext>
            </a:extLst>
          </p:cNvPr>
          <p:cNvSpPr/>
          <p:nvPr/>
        </p:nvSpPr>
        <p:spPr>
          <a:xfrm>
            <a:off x="4447142" y="5622214"/>
            <a:ext cx="1554480" cy="452582"/>
          </a:xfrm>
          <a:prstGeom prst="roundRect">
            <a:avLst/>
          </a:prstGeom>
          <a:solidFill>
            <a:srgbClr val="80B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Platform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24E58B-3534-43A4-BC7F-4CD3667E44BE}"/>
              </a:ext>
            </a:extLst>
          </p:cNvPr>
          <p:cNvSpPr/>
          <p:nvPr/>
        </p:nvSpPr>
        <p:spPr>
          <a:xfrm>
            <a:off x="6216377" y="5631751"/>
            <a:ext cx="1554480" cy="452582"/>
          </a:xfrm>
          <a:prstGeom prst="roundRect">
            <a:avLst/>
          </a:prstGeom>
          <a:solidFill>
            <a:srgbClr val="FF3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Recommender</a:t>
            </a:r>
          </a:p>
          <a:p>
            <a:pPr algn="ctr"/>
            <a:r>
              <a:rPr lang="en-IN" sz="1400"/>
              <a:t>System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DB9570-5E28-4C19-8B7E-A1897DAC586F}"/>
              </a:ext>
            </a:extLst>
          </p:cNvPr>
          <p:cNvGrpSpPr/>
          <p:nvPr/>
        </p:nvGrpSpPr>
        <p:grpSpPr>
          <a:xfrm>
            <a:off x="3475025" y="3266219"/>
            <a:ext cx="1095220" cy="481221"/>
            <a:chOff x="2993505" y="3288597"/>
            <a:chExt cx="1316493" cy="48122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01565EB-CE71-480C-B04B-8B1049440575}"/>
                </a:ext>
              </a:extLst>
            </p:cNvPr>
            <p:cNvCxnSpPr/>
            <p:nvPr/>
          </p:nvCxnSpPr>
          <p:spPr>
            <a:xfrm>
              <a:off x="3629152" y="3334317"/>
              <a:ext cx="618836" cy="3717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B08796B-4619-47C7-AE70-4F82620ACBFF}"/>
                </a:ext>
              </a:extLst>
            </p:cNvPr>
            <p:cNvCxnSpPr>
              <a:cxnSpLocks/>
            </p:cNvCxnSpPr>
            <p:nvPr/>
          </p:nvCxnSpPr>
          <p:spPr>
            <a:xfrm>
              <a:off x="3075709" y="3334317"/>
              <a:ext cx="5563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43FC81-1425-4EDF-9C0B-21B0F9816D5D}"/>
                </a:ext>
              </a:extLst>
            </p:cNvPr>
            <p:cNvSpPr/>
            <p:nvPr/>
          </p:nvSpPr>
          <p:spPr>
            <a:xfrm>
              <a:off x="4218558" y="3678378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57E2F5-646F-4632-B63E-94B649C5B731}"/>
                </a:ext>
              </a:extLst>
            </p:cNvPr>
            <p:cNvSpPr/>
            <p:nvPr/>
          </p:nvSpPr>
          <p:spPr>
            <a:xfrm>
              <a:off x="2993505" y="3288597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F04AE26-52C4-4203-84E5-5B6DA8C90300}"/>
              </a:ext>
            </a:extLst>
          </p:cNvPr>
          <p:cNvSpPr txBox="1"/>
          <p:nvPr/>
        </p:nvSpPr>
        <p:spPr>
          <a:xfrm>
            <a:off x="8742973" y="2984305"/>
            <a:ext cx="29140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Several users have faced harassment </a:t>
            </a:r>
          </a:p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people contacting them outside </a:t>
            </a:r>
          </a:p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Clubhouse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CC6D0D-1D9A-4FC9-9541-A65EA1E3E54D}"/>
              </a:ext>
            </a:extLst>
          </p:cNvPr>
          <p:cNvSpPr txBox="1"/>
          <p:nvPr/>
        </p:nvSpPr>
        <p:spPr>
          <a:xfrm>
            <a:off x="8742007" y="4039658"/>
            <a:ext cx="29582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‘adult rooms’ is increasing,</a:t>
            </a:r>
          </a:p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encroaching on experience of users </a:t>
            </a:r>
          </a:p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interested in them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891216-7523-4918-B026-E6DCD7D8A458}"/>
              </a:ext>
            </a:extLst>
          </p:cNvPr>
          <p:cNvSpPr txBox="1"/>
          <p:nvPr/>
        </p:nvSpPr>
        <p:spPr>
          <a:xfrm>
            <a:off x="8742007" y="5095011"/>
            <a:ext cx="28811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users have complained of poor</a:t>
            </a:r>
          </a:p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suggestions which has led to loss</a:t>
            </a:r>
          </a:p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interest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293C30-DC2F-4ED1-9AB2-193433ED2740}"/>
              </a:ext>
            </a:extLst>
          </p:cNvPr>
          <p:cNvSpPr txBox="1"/>
          <p:nvPr/>
        </p:nvSpPr>
        <p:spPr>
          <a:xfrm>
            <a:off x="527651" y="2984304"/>
            <a:ext cx="2994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Clubhouse has a strong community of</a:t>
            </a:r>
          </a:p>
          <a:p>
            <a:pPr algn="r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creators and hosts who are committed</a:t>
            </a:r>
          </a:p>
          <a:p>
            <a:pPr algn="r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the platform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A93311-82BE-4876-9EE6-84CC863A5364}"/>
              </a:ext>
            </a:extLst>
          </p:cNvPr>
          <p:cNvSpPr txBox="1"/>
          <p:nvPr/>
        </p:nvSpPr>
        <p:spPr>
          <a:xfrm>
            <a:off x="420184" y="4039658"/>
            <a:ext cx="31022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Celebrities and experts in a wide variety</a:t>
            </a:r>
          </a:p>
          <a:p>
            <a:pPr algn="r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fields are present and actively</a:t>
            </a:r>
          </a:p>
          <a:p>
            <a:pPr algn="r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contribute to Clubhouse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3C9460-F7D5-405C-A9D7-CAF3D90CE620}"/>
              </a:ext>
            </a:extLst>
          </p:cNvPr>
          <p:cNvSpPr txBox="1"/>
          <p:nvPr/>
        </p:nvSpPr>
        <p:spPr>
          <a:xfrm>
            <a:off x="113276" y="5089838"/>
            <a:ext cx="33897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 are generally happy with the platform</a:t>
            </a:r>
          </a:p>
          <a:p>
            <a:pPr algn="r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terms of audio quality, and the features</a:t>
            </a:r>
          </a:p>
          <a:p>
            <a:pPr algn="r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enable interaction between users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13F4B20-78DE-4A5B-8DAB-6B32B72E970A}"/>
              </a:ext>
            </a:extLst>
          </p:cNvPr>
          <p:cNvGrpSpPr/>
          <p:nvPr/>
        </p:nvGrpSpPr>
        <p:grpSpPr>
          <a:xfrm>
            <a:off x="3486354" y="4362111"/>
            <a:ext cx="1095220" cy="481221"/>
            <a:chOff x="2993505" y="3288597"/>
            <a:chExt cx="1316493" cy="48122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2E94D67-2A78-4815-8B41-44CB72A3C4A9}"/>
                </a:ext>
              </a:extLst>
            </p:cNvPr>
            <p:cNvCxnSpPr/>
            <p:nvPr/>
          </p:nvCxnSpPr>
          <p:spPr>
            <a:xfrm>
              <a:off x="3629152" y="3334317"/>
              <a:ext cx="618836" cy="3717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C94DED0-C77C-4E2E-8619-6EC91E716AC3}"/>
                </a:ext>
              </a:extLst>
            </p:cNvPr>
            <p:cNvCxnSpPr>
              <a:cxnSpLocks/>
            </p:cNvCxnSpPr>
            <p:nvPr/>
          </p:nvCxnSpPr>
          <p:spPr>
            <a:xfrm>
              <a:off x="3075709" y="3334317"/>
              <a:ext cx="5563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C65CC7B-C836-4850-BBD2-2D6C43398038}"/>
                </a:ext>
              </a:extLst>
            </p:cNvPr>
            <p:cNvSpPr/>
            <p:nvPr/>
          </p:nvSpPr>
          <p:spPr>
            <a:xfrm>
              <a:off x="4218558" y="3678378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7D8B94B-588B-4184-9E28-41DEB7AE4A40}"/>
                </a:ext>
              </a:extLst>
            </p:cNvPr>
            <p:cNvSpPr/>
            <p:nvPr/>
          </p:nvSpPr>
          <p:spPr>
            <a:xfrm>
              <a:off x="2993505" y="3288597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340831E-A7C3-41F0-98B9-795951D0E325}"/>
              </a:ext>
            </a:extLst>
          </p:cNvPr>
          <p:cNvGrpSpPr/>
          <p:nvPr/>
        </p:nvGrpSpPr>
        <p:grpSpPr>
          <a:xfrm>
            <a:off x="3513060" y="5389516"/>
            <a:ext cx="1095220" cy="481221"/>
            <a:chOff x="2993505" y="3288597"/>
            <a:chExt cx="1316493" cy="481221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866DEB9-DCDA-42CF-B5C6-B7FF37B668AF}"/>
                </a:ext>
              </a:extLst>
            </p:cNvPr>
            <p:cNvCxnSpPr/>
            <p:nvPr/>
          </p:nvCxnSpPr>
          <p:spPr>
            <a:xfrm>
              <a:off x="3629152" y="3334317"/>
              <a:ext cx="618836" cy="3717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499A558-FF96-42CA-AE38-B492A7D26C77}"/>
                </a:ext>
              </a:extLst>
            </p:cNvPr>
            <p:cNvCxnSpPr>
              <a:cxnSpLocks/>
            </p:cNvCxnSpPr>
            <p:nvPr/>
          </p:nvCxnSpPr>
          <p:spPr>
            <a:xfrm>
              <a:off x="3075709" y="3334317"/>
              <a:ext cx="5563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CE1C6E1-95B8-4732-8A5E-4BCBC077A19E}"/>
                </a:ext>
              </a:extLst>
            </p:cNvPr>
            <p:cNvSpPr/>
            <p:nvPr/>
          </p:nvSpPr>
          <p:spPr>
            <a:xfrm>
              <a:off x="4218558" y="3678378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92BC176-DBBD-4F34-A341-E1F159748D79}"/>
                </a:ext>
              </a:extLst>
            </p:cNvPr>
            <p:cNvSpPr/>
            <p:nvPr/>
          </p:nvSpPr>
          <p:spPr>
            <a:xfrm>
              <a:off x="2993505" y="3288597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6FF5DCD-CD30-4CE3-A59C-41C5D97942E0}"/>
              </a:ext>
            </a:extLst>
          </p:cNvPr>
          <p:cNvGrpSpPr/>
          <p:nvPr/>
        </p:nvGrpSpPr>
        <p:grpSpPr>
          <a:xfrm flipH="1">
            <a:off x="7619103" y="3273843"/>
            <a:ext cx="1095220" cy="481221"/>
            <a:chOff x="2993505" y="3288597"/>
            <a:chExt cx="1316493" cy="48122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2117EC-E571-4B41-9659-5483C2D82B83}"/>
                </a:ext>
              </a:extLst>
            </p:cNvPr>
            <p:cNvCxnSpPr/>
            <p:nvPr/>
          </p:nvCxnSpPr>
          <p:spPr>
            <a:xfrm>
              <a:off x="3629152" y="3334317"/>
              <a:ext cx="618836" cy="3717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6ECC9C6-AE56-46CA-9F67-97F382201A61}"/>
                </a:ext>
              </a:extLst>
            </p:cNvPr>
            <p:cNvCxnSpPr>
              <a:cxnSpLocks/>
            </p:cNvCxnSpPr>
            <p:nvPr/>
          </p:nvCxnSpPr>
          <p:spPr>
            <a:xfrm>
              <a:off x="3075709" y="3334317"/>
              <a:ext cx="5563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659FB8F-21A3-4E69-9BA6-6499C135FC2F}"/>
                </a:ext>
              </a:extLst>
            </p:cNvPr>
            <p:cNvSpPr/>
            <p:nvPr/>
          </p:nvSpPr>
          <p:spPr>
            <a:xfrm>
              <a:off x="4218558" y="3678378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66F6E61-F880-430F-A06E-20D75407B0AA}"/>
                </a:ext>
              </a:extLst>
            </p:cNvPr>
            <p:cNvSpPr/>
            <p:nvPr/>
          </p:nvSpPr>
          <p:spPr>
            <a:xfrm>
              <a:off x="2993505" y="3288597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2AC1C0A-9EB6-4896-B627-30B6B116F4E1}"/>
              </a:ext>
            </a:extLst>
          </p:cNvPr>
          <p:cNvGrpSpPr/>
          <p:nvPr/>
        </p:nvGrpSpPr>
        <p:grpSpPr>
          <a:xfrm flipH="1">
            <a:off x="7626827" y="4359704"/>
            <a:ext cx="1095220" cy="481221"/>
            <a:chOff x="2993505" y="3288597"/>
            <a:chExt cx="1316493" cy="48122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708B22A-FE9C-498F-B9E2-D1135D994C11}"/>
                </a:ext>
              </a:extLst>
            </p:cNvPr>
            <p:cNvCxnSpPr/>
            <p:nvPr/>
          </p:nvCxnSpPr>
          <p:spPr>
            <a:xfrm>
              <a:off x="3629152" y="3334317"/>
              <a:ext cx="618836" cy="3717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0F9B85E-92AF-44E7-9DE8-4C735D01DF2A}"/>
                </a:ext>
              </a:extLst>
            </p:cNvPr>
            <p:cNvCxnSpPr>
              <a:cxnSpLocks/>
            </p:cNvCxnSpPr>
            <p:nvPr/>
          </p:nvCxnSpPr>
          <p:spPr>
            <a:xfrm>
              <a:off x="3075709" y="3334317"/>
              <a:ext cx="5563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28AAC1E-500F-4B74-9EE6-16046CB80E1B}"/>
                </a:ext>
              </a:extLst>
            </p:cNvPr>
            <p:cNvSpPr/>
            <p:nvPr/>
          </p:nvSpPr>
          <p:spPr>
            <a:xfrm>
              <a:off x="4218558" y="3678378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3802586-42B4-43BC-8014-73BC80CD4FF7}"/>
                </a:ext>
              </a:extLst>
            </p:cNvPr>
            <p:cNvSpPr/>
            <p:nvPr/>
          </p:nvSpPr>
          <p:spPr>
            <a:xfrm>
              <a:off x="2993505" y="3288597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3F554F9-6B3F-4C13-9B70-06BAF926B848}"/>
              </a:ext>
            </a:extLst>
          </p:cNvPr>
          <p:cNvGrpSpPr/>
          <p:nvPr/>
        </p:nvGrpSpPr>
        <p:grpSpPr>
          <a:xfrm flipH="1">
            <a:off x="7632286" y="5417868"/>
            <a:ext cx="1095220" cy="481221"/>
            <a:chOff x="2993505" y="3288597"/>
            <a:chExt cx="1316493" cy="48122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DA016EC-64A0-4CC5-BC6F-B33CA1E02CEC}"/>
                </a:ext>
              </a:extLst>
            </p:cNvPr>
            <p:cNvCxnSpPr/>
            <p:nvPr/>
          </p:nvCxnSpPr>
          <p:spPr>
            <a:xfrm>
              <a:off x="3629152" y="3334317"/>
              <a:ext cx="618836" cy="37176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E8DEBAC-C55B-4FFB-B13E-D4A3C70C0947}"/>
                </a:ext>
              </a:extLst>
            </p:cNvPr>
            <p:cNvCxnSpPr>
              <a:cxnSpLocks/>
            </p:cNvCxnSpPr>
            <p:nvPr/>
          </p:nvCxnSpPr>
          <p:spPr>
            <a:xfrm>
              <a:off x="3075709" y="3334317"/>
              <a:ext cx="5563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05325C1-2D5A-4359-B27D-54701A9C8D43}"/>
                </a:ext>
              </a:extLst>
            </p:cNvPr>
            <p:cNvSpPr/>
            <p:nvPr/>
          </p:nvSpPr>
          <p:spPr>
            <a:xfrm>
              <a:off x="4218558" y="3678378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97E97E-B86C-4ACC-9C0B-18A8F808C9C9}"/>
                </a:ext>
              </a:extLst>
            </p:cNvPr>
            <p:cNvSpPr/>
            <p:nvPr/>
          </p:nvSpPr>
          <p:spPr>
            <a:xfrm>
              <a:off x="2993505" y="3288597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0641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Recommendations and the way forward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4102C-4115-452D-A6BC-8BC449E04BE2}"/>
              </a:ext>
            </a:extLst>
          </p:cNvPr>
          <p:cNvSpPr txBox="1"/>
          <p:nvPr/>
        </p:nvSpPr>
        <p:spPr>
          <a:xfrm>
            <a:off x="623047" y="1503335"/>
            <a:ext cx="1118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BAF439-1616-46C8-8BCA-E11C3333B4D5}"/>
              </a:ext>
            </a:extLst>
          </p:cNvPr>
          <p:cNvSpPr/>
          <p:nvPr/>
        </p:nvSpPr>
        <p:spPr>
          <a:xfrm>
            <a:off x="1298588" y="2706893"/>
            <a:ext cx="3939571" cy="11298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Engage and reward top content creators and moderators to prevent important users from churning out of the platform.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4BD669-E298-4816-A3EE-6C42D79442A5}"/>
              </a:ext>
            </a:extLst>
          </p:cNvPr>
          <p:cNvSpPr/>
          <p:nvPr/>
        </p:nvSpPr>
        <p:spPr>
          <a:xfrm>
            <a:off x="7268898" y="2706893"/>
            <a:ext cx="3939571" cy="11298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 a strong recommender system that can suggest rooms suitable to users’ interests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52E109-6276-4E0C-AB58-4C4CB3C08CAD}"/>
              </a:ext>
            </a:extLst>
          </p:cNvPr>
          <p:cNvSpPr/>
          <p:nvPr/>
        </p:nvSpPr>
        <p:spPr>
          <a:xfrm>
            <a:off x="1298588" y="4867202"/>
            <a:ext cx="3939571" cy="11298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 features to automatically detect abusive content and flag it for review</a:t>
            </a:r>
            <a:endParaRPr lang="en-IN" sz="14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1A440E-6D81-4EDD-B765-34A897C5F449}"/>
              </a:ext>
            </a:extLst>
          </p:cNvPr>
          <p:cNvSpPr/>
          <p:nvPr/>
        </p:nvSpPr>
        <p:spPr>
          <a:xfrm>
            <a:off x="7268898" y="4867202"/>
            <a:ext cx="3939571" cy="11298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Clubhouse should tackle the harassment cases that happened on it’s platform and take constructive measures to improve brand image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A917A7-A9B5-48E3-A5E2-D5A6D43DF767}"/>
              </a:ext>
            </a:extLst>
          </p:cNvPr>
          <p:cNvSpPr/>
          <p:nvPr/>
        </p:nvSpPr>
        <p:spPr>
          <a:xfrm>
            <a:off x="1298589" y="2405141"/>
            <a:ext cx="2764364" cy="45258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Preserve Community</a:t>
            </a:r>
            <a:endParaRPr lang="en-IN" sz="1500" b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F1EBB-DE67-41A6-91ED-14C7A9D38470}"/>
              </a:ext>
            </a:extLst>
          </p:cNvPr>
          <p:cNvSpPr/>
          <p:nvPr/>
        </p:nvSpPr>
        <p:spPr>
          <a:xfrm>
            <a:off x="7268899" y="4565450"/>
            <a:ext cx="2764364" cy="45258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harassment cases seriously</a:t>
            </a:r>
            <a:endParaRPr lang="en-IN" sz="1500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3F966F-B62E-4430-85E4-50F982D2C048}"/>
              </a:ext>
            </a:extLst>
          </p:cNvPr>
          <p:cNvSpPr/>
          <p:nvPr/>
        </p:nvSpPr>
        <p:spPr>
          <a:xfrm>
            <a:off x="7268899" y="2405141"/>
            <a:ext cx="2764364" cy="45258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Recommendations</a:t>
            </a:r>
            <a:endParaRPr lang="en-IN" sz="1500" b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C69204-47DF-4F45-8D18-9C40C1C431F3}"/>
              </a:ext>
            </a:extLst>
          </p:cNvPr>
          <p:cNvSpPr/>
          <p:nvPr/>
        </p:nvSpPr>
        <p:spPr>
          <a:xfrm>
            <a:off x="1298589" y="4565450"/>
            <a:ext cx="2764364" cy="45258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Automated content censorship</a:t>
            </a:r>
            <a:endParaRPr lang="en-IN" sz="1500" b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842C95-90F0-40B1-9876-7804BFC5A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 t="1346" r="979"/>
          <a:stretch/>
        </p:blipFill>
        <p:spPr>
          <a:xfrm>
            <a:off x="983531" y="2405141"/>
            <a:ext cx="397153" cy="425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556CC6-78E7-4B8D-B92B-1869DF6AA1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 t="1346" r="979"/>
          <a:stretch/>
        </p:blipFill>
        <p:spPr>
          <a:xfrm>
            <a:off x="983531" y="4578804"/>
            <a:ext cx="397153" cy="4258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F58DB8-CEA1-40F7-A17E-07AD70BA3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 t="1346" r="979"/>
          <a:stretch/>
        </p:blipFill>
        <p:spPr>
          <a:xfrm>
            <a:off x="6894968" y="2418496"/>
            <a:ext cx="397153" cy="4258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AFDE9A-7E11-469E-B572-EFB6EE7FC1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 t="1346" r="979"/>
          <a:stretch/>
        </p:blipFill>
        <p:spPr>
          <a:xfrm>
            <a:off x="6894968" y="4592159"/>
            <a:ext cx="397153" cy="42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92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Limitations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4102C-4115-452D-A6BC-8BC449E04BE2}"/>
              </a:ext>
            </a:extLst>
          </p:cNvPr>
          <p:cNvSpPr txBox="1"/>
          <p:nvPr/>
        </p:nvSpPr>
        <p:spPr>
          <a:xfrm>
            <a:off x="623047" y="1503335"/>
            <a:ext cx="1118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F2EA1982-12A3-40AD-AE8B-CC5494CBC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3789" y="1629870"/>
            <a:ext cx="580564" cy="580564"/>
          </a:xfrm>
          <a:prstGeom prst="rect">
            <a:avLst/>
          </a:prstGeom>
        </p:spPr>
      </p:pic>
      <p:pic>
        <p:nvPicPr>
          <p:cNvPr id="1032" name="Picture 8" descr="Red signage, Circle Computer Icons Font, sign stop, text, trademark, logo  png | PNGWing">
            <a:extLst>
              <a:ext uri="{FF2B5EF4-FFF2-40B4-BE49-F238E27FC236}">
                <a16:creationId xmlns:a16="http://schemas.microsoft.com/office/drawing/2014/main" id="{184A4519-BEDC-4C65-950D-024D4B4FE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92000" l="8889" r="90667">
                        <a14:foregroundMark x1="8889" y1="39111" x2="9333" y2="62667"/>
                        <a14:foregroundMark x1="89778" y1="39556" x2="90667" y2="61778"/>
                        <a14:foregroundMark x1="90667" y1="61778" x2="89778" y2="62667"/>
                        <a14:foregroundMark x1="33333" y1="89778" x2="51556" y2="92000"/>
                        <a14:foregroundMark x1="49333" y1="9778" x2="49333" y2="9778"/>
                        <a14:backgroundMark x1="36444" y1="44889" x2="36444" y2="44889"/>
                        <a14:backgroundMark x1="40000" y1="37333" x2="40000" y2="37333"/>
                        <a14:backgroundMark x1="40000" y1="35111" x2="44000" y2="3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35" y="271165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4DDBF008-86FD-45A4-B9D0-F1D92A2C8CC2}"/>
              </a:ext>
            </a:extLst>
          </p:cNvPr>
          <p:cNvSpPr/>
          <p:nvPr/>
        </p:nvSpPr>
        <p:spPr>
          <a:xfrm>
            <a:off x="-150829" y="2244121"/>
            <a:ext cx="3101419" cy="3224207"/>
          </a:xfrm>
          <a:prstGeom prst="arc">
            <a:avLst>
              <a:gd name="adj1" fmla="val 16216015"/>
              <a:gd name="adj2" fmla="val 5032138"/>
            </a:avLst>
          </a:prstGeom>
          <a:ln w="28575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Graphic 10" descr="Warning with solid fill">
            <a:extLst>
              <a:ext uri="{FF2B5EF4-FFF2-40B4-BE49-F238E27FC236}">
                <a16:creationId xmlns:a16="http://schemas.microsoft.com/office/drawing/2014/main" id="{676B0BCF-350A-40A0-97CF-59C77B17D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655" y="2667481"/>
            <a:ext cx="580564" cy="580564"/>
          </a:xfrm>
          <a:prstGeom prst="rect">
            <a:avLst/>
          </a:prstGeom>
        </p:spPr>
      </p:pic>
      <p:pic>
        <p:nvPicPr>
          <p:cNvPr id="12" name="Graphic 11" descr="Warning with solid fill">
            <a:extLst>
              <a:ext uri="{FF2B5EF4-FFF2-40B4-BE49-F238E27FC236}">
                <a16:creationId xmlns:a16="http://schemas.microsoft.com/office/drawing/2014/main" id="{A513B64F-D68F-4A11-81FF-3D20B0D06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654" y="3961830"/>
            <a:ext cx="580564" cy="580564"/>
          </a:xfrm>
          <a:prstGeom prst="rect">
            <a:avLst/>
          </a:prstGeom>
        </p:spPr>
      </p:pic>
      <p:pic>
        <p:nvPicPr>
          <p:cNvPr id="13" name="Graphic 12" descr="Warning with solid fill">
            <a:extLst>
              <a:ext uri="{FF2B5EF4-FFF2-40B4-BE49-F238E27FC236}">
                <a16:creationId xmlns:a16="http://schemas.microsoft.com/office/drawing/2014/main" id="{8C5708D3-E311-4237-A223-A90AD0600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8475" y="5114505"/>
            <a:ext cx="580564" cy="58056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F5FEFF-2835-4CE7-B5DA-A6F4BFA66324}"/>
              </a:ext>
            </a:extLst>
          </p:cNvPr>
          <p:cNvSpPr/>
          <p:nvPr/>
        </p:nvSpPr>
        <p:spPr>
          <a:xfrm>
            <a:off x="4017523" y="1629870"/>
            <a:ext cx="7121124" cy="5004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to user reviews coming from Google </a:t>
            </a:r>
            <a:r>
              <a:rPr lang="en-IN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Playstore</a:t>
            </a:r>
            <a:r>
              <a:rPr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only. Need to </a:t>
            </a:r>
          </a:p>
          <a:p>
            <a:pPr algn="l"/>
            <a:r>
              <a:rPr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other sources as well</a:t>
            </a:r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E9A267-78EA-4419-BE6C-B65390E98740}"/>
              </a:ext>
            </a:extLst>
          </p:cNvPr>
          <p:cNvSpPr/>
          <p:nvPr/>
        </p:nvSpPr>
        <p:spPr>
          <a:xfrm>
            <a:off x="4471480" y="2747558"/>
            <a:ext cx="7338228" cy="5004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gauge user opinions/reviews for competitor apps to understand </a:t>
            </a:r>
          </a:p>
          <a:p>
            <a:pPr algn="l"/>
            <a:r>
              <a:rPr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Clubhouse stands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AEE7D8-5BC6-4A55-9D29-E6DD85FF8E2A}"/>
              </a:ext>
            </a:extLst>
          </p:cNvPr>
          <p:cNvSpPr/>
          <p:nvPr/>
        </p:nvSpPr>
        <p:spPr>
          <a:xfrm>
            <a:off x="4471479" y="4041907"/>
            <a:ext cx="7338227" cy="5004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Lack of granular data with details such as MAU, actual app downloads for    both iOS as well as Android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6EA1D7-51F1-434B-97C5-2556FB3FE38E}"/>
              </a:ext>
            </a:extLst>
          </p:cNvPr>
          <p:cNvSpPr/>
          <p:nvPr/>
        </p:nvSpPr>
        <p:spPr>
          <a:xfrm>
            <a:off x="4017523" y="5228130"/>
            <a:ext cx="7121124" cy="5004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Reviews are limited to understanding details. Most of the reviews have </a:t>
            </a:r>
          </a:p>
          <a:p>
            <a:pPr algn="l"/>
            <a:r>
              <a:rPr lang="en-I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ratings and text reviews are less.</a:t>
            </a:r>
          </a:p>
        </p:txBody>
      </p:sp>
    </p:spTree>
    <p:extLst>
      <p:ext uri="{BB962C8B-B14F-4D97-AF65-F5344CB8AC3E}">
        <p14:creationId xmlns:p14="http://schemas.microsoft.com/office/powerpoint/2010/main" val="3307095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C7C40D-0D1A-4032-8BEC-A24D859D43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6B016-EB39-4185-9A7B-A7CCEE7540AC}"/>
              </a:ext>
            </a:extLst>
          </p:cNvPr>
          <p:cNvSpPr/>
          <p:nvPr/>
        </p:nvSpPr>
        <p:spPr>
          <a:xfrm>
            <a:off x="1533236" y="2026227"/>
            <a:ext cx="7841673" cy="1320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E831F-4EA4-467A-B93F-744C7B91E8EB}"/>
              </a:ext>
            </a:extLst>
          </p:cNvPr>
          <p:cNvSpPr/>
          <p:nvPr/>
        </p:nvSpPr>
        <p:spPr>
          <a:xfrm>
            <a:off x="2004290" y="2284845"/>
            <a:ext cx="8432801" cy="1470891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15C6D-36AF-4C26-BDCD-A8A4BF312C72}"/>
              </a:ext>
            </a:extLst>
          </p:cNvPr>
          <p:cNvSpPr txBox="1"/>
          <p:nvPr/>
        </p:nvSpPr>
        <p:spPr>
          <a:xfrm>
            <a:off x="4498108" y="2431779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5400" i="1" dirty="0"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503F51-25AC-4F86-874F-06F90FD3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820" y="2465532"/>
            <a:ext cx="23717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0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231D9B-A47A-42F5-91A1-5866FF6B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Scraped from Google Play Store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E77A3-D9FB-47EE-9873-52016A17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44" y="1428517"/>
            <a:ext cx="10515600" cy="49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5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ACBFC-1B7A-4D48-93B4-652564896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783"/>
          <a:stretch/>
        </p:blipFill>
        <p:spPr>
          <a:xfrm>
            <a:off x="1868020" y="1657621"/>
            <a:ext cx="7847853" cy="35427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ABF288-8FCE-D84F-A053-6DEFA94D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1" y="18255"/>
            <a:ext cx="9283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90% of users consider star ratings an essential part of </a:t>
            </a:r>
            <a:br>
              <a:rPr lang="en-US" sz="3200" dirty="0"/>
            </a:br>
            <a:r>
              <a:rPr lang="en-US" sz="3200" dirty="0"/>
              <a:t>their app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39A83-09F5-394E-9267-C1A969E8531F}"/>
              </a:ext>
            </a:extLst>
          </p:cNvPr>
          <p:cNvSpPr txBox="1"/>
          <p:nvPr/>
        </p:nvSpPr>
        <p:spPr>
          <a:xfrm>
            <a:off x="434975" y="6470134"/>
            <a:ext cx="6203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Source: https://</a:t>
            </a:r>
            <a:r>
              <a:rPr lang="en-US" sz="1400" err="1">
                <a:solidFill>
                  <a:schemeClr val="bg1"/>
                </a:solidFill>
              </a:rPr>
              <a:t>thetool.io</a:t>
            </a:r>
            <a:r>
              <a:rPr lang="en-US" sz="1400">
                <a:solidFill>
                  <a:schemeClr val="bg1"/>
                </a:solidFill>
              </a:rPr>
              <a:t>/2017/improve-user-ratings</a:t>
            </a:r>
          </a:p>
        </p:txBody>
      </p:sp>
    </p:spTree>
    <p:extLst>
      <p:ext uri="{BB962C8B-B14F-4D97-AF65-F5344CB8AC3E}">
        <p14:creationId xmlns:p14="http://schemas.microsoft.com/office/powerpoint/2010/main" val="97657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AB2687-16E0-4288-8E8D-936455E68B5E}"/>
              </a:ext>
            </a:extLst>
          </p:cNvPr>
          <p:cNvSpPr/>
          <p:nvPr/>
        </p:nvSpPr>
        <p:spPr>
          <a:xfrm>
            <a:off x="2746441" y="4565987"/>
            <a:ext cx="6413770" cy="1085782"/>
          </a:xfrm>
          <a:prstGeom prst="roundRect">
            <a:avLst/>
          </a:prstGeom>
          <a:gradFill flip="none" rotWithShape="1">
            <a:gsLst>
              <a:gs pos="52000">
                <a:schemeClr val="bg1">
                  <a:lumMod val="75000"/>
                </a:schemeClr>
              </a:gs>
              <a:gs pos="4000">
                <a:schemeClr val="tx1">
                  <a:lumMod val="65000"/>
                  <a:lumOff val="35000"/>
                </a:schemeClr>
              </a:gs>
              <a:gs pos="24000">
                <a:schemeClr val="tx1">
                  <a:lumMod val="50000"/>
                  <a:lumOff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0B6A31-9353-4B5D-B53F-055E62DCC040}"/>
              </a:ext>
            </a:extLst>
          </p:cNvPr>
          <p:cNvSpPr/>
          <p:nvPr/>
        </p:nvSpPr>
        <p:spPr>
          <a:xfrm>
            <a:off x="3664085" y="3346310"/>
            <a:ext cx="6413770" cy="924128"/>
          </a:xfrm>
          <a:prstGeom prst="roundRect">
            <a:avLst/>
          </a:prstGeom>
          <a:gradFill flip="none" rotWithShape="1">
            <a:gsLst>
              <a:gs pos="52000">
                <a:schemeClr val="bg1">
                  <a:lumMod val="75000"/>
                </a:schemeClr>
              </a:gs>
              <a:gs pos="4000">
                <a:schemeClr val="tx1">
                  <a:lumMod val="65000"/>
                  <a:lumOff val="35000"/>
                </a:schemeClr>
              </a:gs>
              <a:gs pos="24000">
                <a:schemeClr val="tx1">
                  <a:lumMod val="50000"/>
                  <a:lumOff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7FEC00-5FF1-4285-919A-E436BED7A62E}"/>
              </a:ext>
            </a:extLst>
          </p:cNvPr>
          <p:cNvSpPr/>
          <p:nvPr/>
        </p:nvSpPr>
        <p:spPr>
          <a:xfrm>
            <a:off x="4494179" y="2033081"/>
            <a:ext cx="6413770" cy="1021399"/>
          </a:xfrm>
          <a:prstGeom prst="roundRect">
            <a:avLst/>
          </a:prstGeom>
          <a:gradFill flip="none" rotWithShape="1">
            <a:gsLst>
              <a:gs pos="52000">
                <a:schemeClr val="bg1">
                  <a:lumMod val="75000"/>
                </a:schemeClr>
              </a:gs>
              <a:gs pos="4000">
                <a:schemeClr val="tx1">
                  <a:lumMod val="65000"/>
                  <a:lumOff val="35000"/>
                </a:schemeClr>
              </a:gs>
              <a:gs pos="24000">
                <a:schemeClr val="tx1">
                  <a:lumMod val="50000"/>
                  <a:lumOff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231D9B-A47A-42F5-91A1-5866FF6B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Stats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7B59CFDC-AFC9-47E6-8D68-6F29071F3A88}"/>
              </a:ext>
            </a:extLst>
          </p:cNvPr>
          <p:cNvSpPr/>
          <p:nvPr/>
        </p:nvSpPr>
        <p:spPr>
          <a:xfrm flipV="1">
            <a:off x="1284050" y="2033081"/>
            <a:ext cx="4280171" cy="3618688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215B5-413E-4E1F-BEFA-A3B65507EC6F}"/>
              </a:ext>
            </a:extLst>
          </p:cNvPr>
          <p:cNvSpPr/>
          <p:nvPr/>
        </p:nvSpPr>
        <p:spPr>
          <a:xfrm>
            <a:off x="1284051" y="3054480"/>
            <a:ext cx="4280171" cy="291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7C3763-B39B-487F-8CCD-7AFADEE1CC6B}"/>
              </a:ext>
            </a:extLst>
          </p:cNvPr>
          <p:cNvSpPr/>
          <p:nvPr/>
        </p:nvSpPr>
        <p:spPr>
          <a:xfrm>
            <a:off x="1284050" y="4270437"/>
            <a:ext cx="4280171" cy="291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0C0E33-74E3-4253-8855-651786746584}"/>
              </a:ext>
            </a:extLst>
          </p:cNvPr>
          <p:cNvSpPr/>
          <p:nvPr/>
        </p:nvSpPr>
        <p:spPr>
          <a:xfrm rot="5400000">
            <a:off x="2326852" y="5336964"/>
            <a:ext cx="2194560" cy="157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AB6F0-05A0-4A27-BFC0-BF7FF9EEFC2A}"/>
              </a:ext>
            </a:extLst>
          </p:cNvPr>
          <p:cNvSpPr txBox="1"/>
          <p:nvPr/>
        </p:nvSpPr>
        <p:spPr>
          <a:xfrm>
            <a:off x="2604578" y="2330806"/>
            <a:ext cx="1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~29,000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1A0CD-BF68-406D-81F7-FD8D685C9AB4}"/>
              </a:ext>
            </a:extLst>
          </p:cNvPr>
          <p:cNvSpPr txBox="1"/>
          <p:nvPr/>
        </p:nvSpPr>
        <p:spPr>
          <a:xfrm>
            <a:off x="5953326" y="2289727"/>
            <a:ext cx="45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Total number of reviews scraped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D4ED9-E7CE-4988-AE8B-145CD5BD13EA}"/>
              </a:ext>
            </a:extLst>
          </p:cNvPr>
          <p:cNvSpPr txBox="1"/>
          <p:nvPr/>
        </p:nvSpPr>
        <p:spPr>
          <a:xfrm>
            <a:off x="5638798" y="3564044"/>
            <a:ext cx="361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Reviews with &gt;0 upvotes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CEF28-4C6A-446A-BB89-5CB4655AA1E2}"/>
              </a:ext>
            </a:extLst>
          </p:cNvPr>
          <p:cNvSpPr txBox="1"/>
          <p:nvPr/>
        </p:nvSpPr>
        <p:spPr>
          <a:xfrm>
            <a:off x="2604577" y="3526092"/>
            <a:ext cx="1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~2,650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BBFFD-0FCC-4C7D-8764-8CFD24F7581D}"/>
              </a:ext>
            </a:extLst>
          </p:cNvPr>
          <p:cNvSpPr txBox="1"/>
          <p:nvPr/>
        </p:nvSpPr>
        <p:spPr>
          <a:xfrm>
            <a:off x="5220509" y="4878045"/>
            <a:ext cx="361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Reviews based on ratings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87F22A-6E7A-48EE-9A69-3ABE84C8179A}"/>
              </a:ext>
            </a:extLst>
          </p:cNvPr>
          <p:cNvSpPr txBox="1"/>
          <p:nvPr/>
        </p:nvSpPr>
        <p:spPr>
          <a:xfrm>
            <a:off x="1903069" y="4747726"/>
            <a:ext cx="1639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Positive*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~1,200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179FB-1343-4AD3-8A0F-7857572F70C4}"/>
              </a:ext>
            </a:extLst>
          </p:cNvPr>
          <p:cNvSpPr txBox="1"/>
          <p:nvPr/>
        </p:nvSpPr>
        <p:spPr>
          <a:xfrm>
            <a:off x="3288751" y="4747726"/>
            <a:ext cx="1639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Negative*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~1,450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6C81A-32C6-405D-8A72-FEA7AEDCC87E}"/>
              </a:ext>
            </a:extLst>
          </p:cNvPr>
          <p:cNvSpPr txBox="1"/>
          <p:nvPr/>
        </p:nvSpPr>
        <p:spPr>
          <a:xfrm>
            <a:off x="2136026" y="5636779"/>
            <a:ext cx="2406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*Positive: Reviews with 3 or more stars</a:t>
            </a:r>
          </a:p>
          <a:p>
            <a:pPr algn="l"/>
            <a:r>
              <a:rPr lang="en-IN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Negative: Reviews with 2 or less stars</a:t>
            </a:r>
          </a:p>
        </p:txBody>
      </p:sp>
    </p:spTree>
    <p:extLst>
      <p:ext uri="{BB962C8B-B14F-4D97-AF65-F5344CB8AC3E}">
        <p14:creationId xmlns:p14="http://schemas.microsoft.com/office/powerpoint/2010/main" val="273840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231D9B-A47A-42F5-91A1-5866FF6B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0"/>
            <a:ext cx="8832238" cy="1325563"/>
          </a:xfrm>
        </p:spPr>
        <p:txBody>
          <a:bodyPr>
            <a:normAutofit/>
          </a:bodyPr>
          <a:lstStyle/>
          <a:p>
            <a:r>
              <a:rPr lang="en-IN" sz="2800" dirty="0"/>
              <a:t>Negative ratings are more prevalent among reviews with </a:t>
            </a:r>
            <a:br>
              <a:rPr lang="en-IN" sz="2800" dirty="0"/>
            </a:br>
            <a:r>
              <a:rPr lang="en-IN" sz="2800" dirty="0"/>
              <a:t>higher number of upvotes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0334EC9-C7AA-493F-98E4-3EBBCEC63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4376488"/>
              </p:ext>
            </p:extLst>
          </p:nvPr>
        </p:nvGraphicFramePr>
        <p:xfrm>
          <a:off x="496111" y="1673157"/>
          <a:ext cx="11138169" cy="4786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3005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231D9B-A47A-42F5-91A1-5866FF6B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T-test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99B56F-2CED-49D0-8BF1-540ABD68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7" y="2218947"/>
            <a:ext cx="5123171" cy="3457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2F62F7-C1A9-4AAC-BC3D-CD28152FF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73" y="2218946"/>
            <a:ext cx="5350329" cy="34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0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231D9B-A47A-42F5-91A1-5866FF6B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LDA Analysis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7C7701-79D2-492D-BDA8-2000E163E4E1}"/>
              </a:ext>
            </a:extLst>
          </p:cNvPr>
          <p:cNvSpPr/>
          <p:nvPr/>
        </p:nvSpPr>
        <p:spPr>
          <a:xfrm>
            <a:off x="953313" y="2062265"/>
            <a:ext cx="3044757" cy="11575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Filter reviews for the </a:t>
            </a:r>
          </a:p>
          <a:p>
            <a:pPr algn="ctr"/>
            <a:r>
              <a:rPr lang="en-IN" sz="1600" dirty="0">
                <a:solidFill>
                  <a:schemeClr val="tx1"/>
                </a:solidFill>
              </a:rPr>
              <a:t>required criteria</a:t>
            </a:r>
          </a:p>
          <a:p>
            <a:pPr algn="ctr"/>
            <a:r>
              <a:rPr lang="en-IN" sz="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IN" sz="1200" dirty="0">
                <a:solidFill>
                  <a:schemeClr val="tx1"/>
                </a:solidFill>
              </a:rPr>
              <a:t>(e.g., # of reviews, # of upvotes, time </a:t>
            </a:r>
          </a:p>
          <a:p>
            <a:pPr algn="ctr"/>
            <a:r>
              <a:rPr lang="en-IN" sz="1200" dirty="0">
                <a:solidFill>
                  <a:schemeClr val="tx1"/>
                </a:solidFill>
              </a:rPr>
              <a:t>period etc.)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EFB6D4-1CFA-438D-BFFC-1B7069E17C9D}"/>
              </a:ext>
            </a:extLst>
          </p:cNvPr>
          <p:cNvSpPr/>
          <p:nvPr/>
        </p:nvSpPr>
        <p:spPr>
          <a:xfrm>
            <a:off x="4610917" y="2548650"/>
            <a:ext cx="2560320" cy="2140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63A0C-13CA-485F-ABFF-8A90B5B742D1}"/>
              </a:ext>
            </a:extLst>
          </p:cNvPr>
          <p:cNvSpPr txBox="1"/>
          <p:nvPr/>
        </p:nvSpPr>
        <p:spPr>
          <a:xfrm>
            <a:off x="4993937" y="2033082"/>
            <a:ext cx="1773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Tokenize, Lemmatize, 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 to TF-IDF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C32B5-A516-4F01-B4F9-368F3E56FCFF}"/>
              </a:ext>
            </a:extLst>
          </p:cNvPr>
          <p:cNvSpPr/>
          <p:nvPr/>
        </p:nvSpPr>
        <p:spPr>
          <a:xfrm>
            <a:off x="7899336" y="2033082"/>
            <a:ext cx="3044757" cy="11575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Perform LDA</a:t>
            </a:r>
          </a:p>
          <a:p>
            <a:pPr algn="ctr"/>
            <a:r>
              <a:rPr lang="en-IN" sz="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IN" sz="1200" dirty="0">
                <a:solidFill>
                  <a:schemeClr val="tx1"/>
                </a:solidFill>
              </a:rPr>
              <a:t>Specify number of topics, number of identifiers within each topic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FB137B0-9F5C-49E0-8C4A-056DE8742AE5}"/>
              </a:ext>
            </a:extLst>
          </p:cNvPr>
          <p:cNvSpPr/>
          <p:nvPr/>
        </p:nvSpPr>
        <p:spPr>
          <a:xfrm rot="5400000">
            <a:off x="9010234" y="3679005"/>
            <a:ext cx="822960" cy="2140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5D700D-B75C-48FF-92D4-11B5A5C821E4}"/>
              </a:ext>
            </a:extLst>
          </p:cNvPr>
          <p:cNvGrpSpPr/>
          <p:nvPr/>
        </p:nvGrpSpPr>
        <p:grpSpPr>
          <a:xfrm>
            <a:off x="7798866" y="4374697"/>
            <a:ext cx="3245695" cy="1540786"/>
            <a:chOff x="7993420" y="5026463"/>
            <a:chExt cx="3245695" cy="15407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9012F0-D5E2-42C9-8D1D-4FB84385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3420" y="5337748"/>
              <a:ext cx="3245695" cy="1229501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5C25146-D911-4623-B8A3-73B29581430C}"/>
                </a:ext>
              </a:extLst>
            </p:cNvPr>
            <p:cNvSpPr/>
            <p:nvPr/>
          </p:nvSpPr>
          <p:spPr>
            <a:xfrm>
              <a:off x="8211096" y="5026463"/>
              <a:ext cx="2878911" cy="3821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>
                  <a:solidFill>
                    <a:schemeClr val="tx1"/>
                  </a:solidFill>
                </a:rPr>
                <a:t>Interpret LDA results</a:t>
              </a: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370F25E-B27E-48DA-9F00-73903C957882}"/>
              </a:ext>
            </a:extLst>
          </p:cNvPr>
          <p:cNvSpPr/>
          <p:nvPr/>
        </p:nvSpPr>
        <p:spPr>
          <a:xfrm flipH="1">
            <a:off x="4578488" y="5201550"/>
            <a:ext cx="2560320" cy="2140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D4180E-A936-4107-B77E-30556FDCC7BD}"/>
              </a:ext>
            </a:extLst>
          </p:cNvPr>
          <p:cNvSpPr txBox="1"/>
          <p:nvPr/>
        </p:nvSpPr>
        <p:spPr>
          <a:xfrm>
            <a:off x="5107994" y="4929177"/>
            <a:ext cx="1480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Synthesize results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54ACE3C-B4DC-4ECF-AC61-A6F6869C4B1C}"/>
              </a:ext>
            </a:extLst>
          </p:cNvPr>
          <p:cNvSpPr/>
          <p:nvPr/>
        </p:nvSpPr>
        <p:spPr>
          <a:xfrm>
            <a:off x="953312" y="4757892"/>
            <a:ext cx="3044757" cy="11575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Business Insights and </a:t>
            </a:r>
          </a:p>
          <a:p>
            <a:pPr algn="ctr"/>
            <a:r>
              <a:rPr lang="en-IN" sz="1600" dirty="0">
                <a:solidFill>
                  <a:schemeClr val="tx1"/>
                </a:solidFill>
              </a:rPr>
              <a:t>recommendations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31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Clubhouse?</a:t>
            </a:r>
            <a:endParaRPr lang="ko-KR" altLang="en-US"/>
          </a:p>
        </p:txBody>
      </p:sp>
      <p:pic>
        <p:nvPicPr>
          <p:cNvPr id="7170" name="Picture 2" descr="April 2020 Monthly Wall Calendar, 3D rendering isolated on white background  Stock Photo - Alamy">
            <a:extLst>
              <a:ext uri="{FF2B5EF4-FFF2-40B4-BE49-F238E27FC236}">
                <a16:creationId xmlns:a16="http://schemas.microsoft.com/office/drawing/2014/main" id="{9C5B6AA0-3F30-4D97-8AFC-3206A1F9B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0" t="3711" r="10412" b="12715"/>
          <a:stretch/>
        </p:blipFill>
        <p:spPr bwMode="auto">
          <a:xfrm>
            <a:off x="516698" y="2972983"/>
            <a:ext cx="2115937" cy="23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5BF6FC-A2D6-4EE3-9FEB-27AE4289CB87}"/>
              </a:ext>
            </a:extLst>
          </p:cNvPr>
          <p:cNvGrpSpPr/>
          <p:nvPr/>
        </p:nvGrpSpPr>
        <p:grpSpPr>
          <a:xfrm>
            <a:off x="9717567" y="2370878"/>
            <a:ext cx="1660525" cy="3530115"/>
            <a:chOff x="9864105" y="1833572"/>
            <a:chExt cx="1914525" cy="40674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1AC4F3-64CC-437A-8EFA-04E55DB9580F}"/>
                </a:ext>
              </a:extLst>
            </p:cNvPr>
            <p:cNvSpPr/>
            <p:nvPr/>
          </p:nvSpPr>
          <p:spPr>
            <a:xfrm>
              <a:off x="10024505" y="4579164"/>
              <a:ext cx="1659429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6400" b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$1B</a:t>
              </a:r>
              <a:endParaRPr lang="en-US" altLang="ko-KR" sz="6400" b="1" cap="none" spc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A11AE1-0872-42A5-B7ED-F4FF2927C33D}"/>
                </a:ext>
              </a:extLst>
            </p:cNvPr>
            <p:cNvGrpSpPr/>
            <p:nvPr/>
          </p:nvGrpSpPr>
          <p:grpSpPr>
            <a:xfrm>
              <a:off x="9864105" y="1833572"/>
              <a:ext cx="1914525" cy="1905000"/>
              <a:chOff x="4384593" y="2333897"/>
              <a:chExt cx="1914525" cy="1905000"/>
            </a:xfrm>
          </p:grpSpPr>
          <p:pic>
            <p:nvPicPr>
              <p:cNvPr id="7172" name="Picture 4" descr="Now.] $100 Million Dollar Club Review - Newest TRUTH? $100M Club - Worth  The Hype? - Threads">
                <a:extLst>
                  <a:ext uri="{FF2B5EF4-FFF2-40B4-BE49-F238E27FC236}">
                    <a16:creationId xmlns:a16="http://schemas.microsoft.com/office/drawing/2014/main" id="{DF9B386E-2C18-4A7B-B442-139D65E2C5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593" y="2333897"/>
                <a:ext cx="1914525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6D4EF1-40E7-4459-8AA2-A1ED3FBD31EC}"/>
                  </a:ext>
                </a:extLst>
              </p:cNvPr>
              <p:cNvSpPr/>
              <p:nvPr/>
            </p:nvSpPr>
            <p:spPr>
              <a:xfrm>
                <a:off x="5213023" y="3429000"/>
                <a:ext cx="999241" cy="28516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2C3AAEB-99D0-4DC3-9650-AD9B02CB65E3}"/>
                </a:ext>
              </a:extLst>
            </p:cNvPr>
            <p:cNvSpPr/>
            <p:nvPr/>
          </p:nvSpPr>
          <p:spPr>
            <a:xfrm rot="5400000">
              <a:off x="10477175" y="3545404"/>
              <a:ext cx="1056282" cy="90745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2E411B-1B64-4B04-ABC5-8BA2CD58BB16}"/>
                </a:ext>
              </a:extLst>
            </p:cNvPr>
            <p:cNvSpPr txBox="1"/>
            <p:nvPr/>
          </p:nvSpPr>
          <p:spPr>
            <a:xfrm>
              <a:off x="10586781" y="2916080"/>
              <a:ext cx="11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May 2020</a:t>
              </a:r>
              <a:endParaRPr lang="ko-KR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1C84F1-1EC5-4FED-A7F9-E089115E4AAC}"/>
                </a:ext>
              </a:extLst>
            </p:cNvPr>
            <p:cNvSpPr txBox="1"/>
            <p:nvPr/>
          </p:nvSpPr>
          <p:spPr>
            <a:xfrm>
              <a:off x="10551588" y="5531664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Jan 2021</a:t>
              </a:r>
              <a:endParaRPr lang="ko-KR" alt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3F54812-808A-42EF-9E5C-E7DF79F01FDD}"/>
              </a:ext>
            </a:extLst>
          </p:cNvPr>
          <p:cNvSpPr/>
          <p:nvPr/>
        </p:nvSpPr>
        <p:spPr>
          <a:xfrm>
            <a:off x="3784453" y="2649578"/>
            <a:ext cx="16546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>
                <a:ln w="12700">
                  <a:solidFill>
                    <a:srgbClr val="7030A0"/>
                  </a:solidFill>
                  <a:prstDash val="solid"/>
                </a:ln>
                <a:pattFill prst="pct25">
                  <a:fgClr>
                    <a:srgbClr val="7030A0"/>
                  </a:fgClr>
                  <a:bgClr>
                    <a:schemeClr val="bg1"/>
                  </a:bgClr>
                </a:pattFill>
                <a:effectLst/>
              </a:rPr>
              <a:t>10M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22CE5A-0772-4F9C-8C63-C2D0411223DF}"/>
              </a:ext>
            </a:extLst>
          </p:cNvPr>
          <p:cNvSpPr txBox="1"/>
          <p:nvPr/>
        </p:nvSpPr>
        <p:spPr>
          <a:xfrm>
            <a:off x="4172624" y="3484655"/>
            <a:ext cx="10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Feb 2021</a:t>
            </a:r>
            <a:endParaRPr lang="ko-KR" alt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F282FF-E7BD-4097-9992-4B056BBAA441}"/>
              </a:ext>
            </a:extLst>
          </p:cNvPr>
          <p:cNvSpPr/>
          <p:nvPr/>
        </p:nvSpPr>
        <p:spPr>
          <a:xfrm>
            <a:off x="6514683" y="2748749"/>
            <a:ext cx="2568331" cy="21544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11~22 </a:t>
            </a:r>
          </a:p>
          <a:p>
            <a:pPr algn="ctr"/>
            <a:r>
              <a:rPr lang="en-US" altLang="ko-KR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</a:t>
            </a:r>
            <a:r>
              <a:rPr lang="en-US" altLang="ko-KR" sz="40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our /</a:t>
            </a:r>
          </a:p>
          <a:p>
            <a:pPr algn="ctr"/>
            <a:r>
              <a:rPr lang="en-US" altLang="ko-KR" sz="4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week</a:t>
            </a:r>
            <a:endParaRPr lang="en-US" altLang="ko-KR" sz="40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2B70F2-1318-4773-B1EE-E119E5EAE756}"/>
              </a:ext>
            </a:extLst>
          </p:cNvPr>
          <p:cNvSpPr/>
          <p:nvPr/>
        </p:nvSpPr>
        <p:spPr>
          <a:xfrm>
            <a:off x="226645" y="2200031"/>
            <a:ext cx="2715845" cy="41030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F1DB728-8713-4C49-8882-280F9951EEF2}"/>
              </a:ext>
            </a:extLst>
          </p:cNvPr>
          <p:cNvSpPr/>
          <p:nvPr/>
        </p:nvSpPr>
        <p:spPr>
          <a:xfrm>
            <a:off x="222982" y="1903289"/>
            <a:ext cx="2715844" cy="60569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Launch</a:t>
            </a:r>
            <a:endParaRPr lang="ko-KR">
              <a:solidFill>
                <a:schemeClr val="tx1"/>
              </a:solidFill>
              <a:latin typeface="Arial"/>
              <a:ea typeface="+mn-lt"/>
              <a:cs typeface="+mn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9A7A628-2477-4098-80DD-8B010D2F0E20}"/>
              </a:ext>
            </a:extLst>
          </p:cNvPr>
          <p:cNvGrpSpPr/>
          <p:nvPr/>
        </p:nvGrpSpPr>
        <p:grpSpPr>
          <a:xfrm>
            <a:off x="3130549" y="3667856"/>
            <a:ext cx="3087076" cy="2364153"/>
            <a:chOff x="3179395" y="3667856"/>
            <a:chExt cx="3087076" cy="2364153"/>
          </a:xfrm>
        </p:grpSpPr>
        <p:pic>
          <p:nvPicPr>
            <p:cNvPr id="7180" name="Picture 12" descr="clubhouse user statistics">
              <a:extLst>
                <a:ext uri="{FF2B5EF4-FFF2-40B4-BE49-F238E27FC236}">
                  <a16:creationId xmlns:a16="http://schemas.microsoft.com/office/drawing/2014/main" id="{76D917D5-C843-47B5-90A5-BD11A95785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F2850"/>
                </a:clrFrom>
                <a:clrTo>
                  <a:srgbClr val="0F285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29" b="9856"/>
            <a:stretch/>
          </p:blipFill>
          <p:spPr bwMode="auto">
            <a:xfrm>
              <a:off x="3305414" y="3991829"/>
              <a:ext cx="2818501" cy="1730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294E2C-B36A-40D6-B657-1E44E0A56D82}"/>
                </a:ext>
              </a:extLst>
            </p:cNvPr>
            <p:cNvSpPr/>
            <p:nvPr/>
          </p:nvSpPr>
          <p:spPr>
            <a:xfrm>
              <a:off x="3179395" y="3667856"/>
              <a:ext cx="556846" cy="22371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>
                  <a:latin typeface="Arial"/>
                  <a:ea typeface="맑은 고딕"/>
                  <a:cs typeface="Arial"/>
                </a:rPr>
                <a:t>10M</a:t>
              </a:r>
            </a:p>
            <a:p>
              <a:pPr algn="r"/>
              <a:endParaRPr lang="ko-KR" altLang="en-US" sz="1200">
                <a:latin typeface="Arial"/>
                <a:ea typeface="맑은 고딕"/>
                <a:cs typeface="Arial"/>
              </a:endParaRPr>
            </a:p>
            <a:p>
              <a:pPr algn="r"/>
              <a:r>
                <a:rPr lang="ko-KR" altLang="en-US" sz="1200">
                  <a:latin typeface="Arial"/>
                  <a:ea typeface="맑은 고딕"/>
                  <a:cs typeface="Arial"/>
                </a:rPr>
                <a:t>7.5M</a:t>
              </a:r>
            </a:p>
            <a:p>
              <a:pPr algn="r"/>
              <a:endParaRPr lang="ko-KR" altLang="en-US" sz="1200">
                <a:latin typeface="Arial"/>
                <a:ea typeface="맑은 고딕"/>
                <a:cs typeface="Arial"/>
              </a:endParaRPr>
            </a:p>
            <a:p>
              <a:pPr algn="r"/>
              <a:r>
                <a:rPr lang="ko-KR" altLang="en-US" sz="1200">
                  <a:latin typeface="Arial"/>
                  <a:ea typeface="맑은 고딕"/>
                  <a:cs typeface="Arial"/>
                </a:rPr>
                <a:t>5M</a:t>
              </a:r>
            </a:p>
            <a:p>
              <a:pPr algn="r"/>
              <a:endParaRPr lang="ko-KR" altLang="en-US" sz="1200">
                <a:latin typeface="Arial"/>
                <a:ea typeface="맑은 고딕"/>
                <a:cs typeface="Arial"/>
              </a:endParaRPr>
            </a:p>
            <a:p>
              <a:pPr algn="r"/>
              <a:r>
                <a:rPr lang="ko-KR" altLang="en-US" sz="1200">
                  <a:latin typeface="Arial"/>
                  <a:ea typeface="맑은 고딕"/>
                  <a:cs typeface="Arial"/>
                </a:rPr>
                <a:t>2.5M</a:t>
              </a:r>
            </a:p>
            <a:p>
              <a:pPr algn="r"/>
              <a:endParaRPr lang="ko-KR" altLang="en-US" sz="1200">
                <a:latin typeface="Arial"/>
                <a:ea typeface="맑은 고딕"/>
                <a:cs typeface="Arial"/>
              </a:endParaRPr>
            </a:p>
            <a:p>
              <a:pPr algn="r"/>
              <a:r>
                <a:rPr lang="ko-KR" altLang="en-US" sz="1200">
                  <a:latin typeface="Arial"/>
                  <a:ea typeface="맑은 고딕"/>
                  <a:cs typeface="Arial"/>
                </a:rPr>
                <a:t>0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6AAF4E-27F9-4A0A-BBC7-A40200D4DC42}"/>
                </a:ext>
              </a:extLst>
            </p:cNvPr>
            <p:cNvSpPr/>
            <p:nvPr/>
          </p:nvSpPr>
          <p:spPr>
            <a:xfrm>
              <a:off x="3697164" y="5543548"/>
              <a:ext cx="2569307" cy="4884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200">
                  <a:latin typeface="Arial"/>
                  <a:ea typeface="맑은 고딕"/>
                  <a:cs typeface="Arial"/>
                </a:rPr>
                <a:t>Apr.     May    Dec.    Jan.    Feb.</a:t>
              </a:r>
              <a:endParaRPr lang="en-US" altLang="ko-KR"/>
            </a:p>
            <a:p>
              <a:pPr algn="ctr"/>
              <a:r>
                <a:rPr lang="ko-KR" altLang="en-US" sz="1200">
                  <a:latin typeface="Arial"/>
                  <a:ea typeface="맑은 고딕"/>
                  <a:cs typeface="Arial"/>
                </a:rPr>
                <a:t>2020   2020   2020   2021   2021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10ACA7-C880-4967-BDB3-496165B32221}"/>
              </a:ext>
            </a:extLst>
          </p:cNvPr>
          <p:cNvSpPr/>
          <p:nvPr/>
        </p:nvSpPr>
        <p:spPr>
          <a:xfrm>
            <a:off x="3137876" y="2200030"/>
            <a:ext cx="3008921" cy="41030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0DA478F-0B8B-46E9-AC7B-F67DFADCE934}"/>
              </a:ext>
            </a:extLst>
          </p:cNvPr>
          <p:cNvSpPr/>
          <p:nvPr/>
        </p:nvSpPr>
        <p:spPr>
          <a:xfrm>
            <a:off x="3134213" y="1903288"/>
            <a:ext cx="3008920" cy="60569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Weekly active user</a:t>
            </a:r>
            <a:endParaRPr lang="ko-KR" altLang="en-US" sz="2400" b="1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B63960-D7B7-41F4-AE81-E3F2A9EDAF9C}"/>
              </a:ext>
            </a:extLst>
          </p:cNvPr>
          <p:cNvSpPr/>
          <p:nvPr/>
        </p:nvSpPr>
        <p:spPr>
          <a:xfrm>
            <a:off x="6332415" y="2209799"/>
            <a:ext cx="2754921" cy="41030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33953D2-712B-47B4-8F57-3FEBCD87BCB2}"/>
              </a:ext>
            </a:extLst>
          </p:cNvPr>
          <p:cNvSpPr/>
          <p:nvPr/>
        </p:nvSpPr>
        <p:spPr>
          <a:xfrm>
            <a:off x="6328752" y="1913057"/>
            <a:ext cx="2754920" cy="60569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App usage hours</a:t>
            </a:r>
            <a:endParaRPr lang="ko-KR" altLang="en-US" sz="2400" b="1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1F040E-54DC-435A-B3A9-4AB844F6F17B}"/>
              </a:ext>
            </a:extLst>
          </p:cNvPr>
          <p:cNvSpPr/>
          <p:nvPr/>
        </p:nvSpPr>
        <p:spPr>
          <a:xfrm>
            <a:off x="9272953" y="2209800"/>
            <a:ext cx="2715845" cy="41030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D55776-D5A9-4277-8EE5-9BED6F23484C}"/>
              </a:ext>
            </a:extLst>
          </p:cNvPr>
          <p:cNvSpPr/>
          <p:nvPr/>
        </p:nvSpPr>
        <p:spPr>
          <a:xfrm>
            <a:off x="9269290" y="1913058"/>
            <a:ext cx="2715844" cy="60569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Market Value</a:t>
            </a:r>
            <a:endParaRPr lang="ko-KR" altLang="en-US" sz="2400" b="1">
              <a:solidFill>
                <a:schemeClr val="tx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0296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Comparison: </a:t>
            </a:r>
            <a:r>
              <a:rPr lang="en-US" altLang="ko-KR" sz="3200">
                <a:latin typeface="Calibri"/>
                <a:ea typeface="맑은 고딕"/>
                <a:cs typeface="Calibri"/>
              </a:rPr>
              <a:t>Clubhouse vs Spaces vs Greenroom</a:t>
            </a:r>
            <a:endParaRPr lang="ko-KR" sz="3200">
              <a:ea typeface="맑은 고딕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7A1D5030-EFF1-4643-B271-78D130D7D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413911"/>
              </p:ext>
            </p:extLst>
          </p:nvPr>
        </p:nvGraphicFramePr>
        <p:xfrm>
          <a:off x="664307" y="1504461"/>
          <a:ext cx="10698968" cy="513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4742">
                  <a:extLst>
                    <a:ext uri="{9D8B030D-6E8A-4147-A177-3AD203B41FA5}">
                      <a16:colId xmlns:a16="http://schemas.microsoft.com/office/drawing/2014/main" val="3210835019"/>
                    </a:ext>
                  </a:extLst>
                </a:gridCol>
                <a:gridCol w="2674742">
                  <a:extLst>
                    <a:ext uri="{9D8B030D-6E8A-4147-A177-3AD203B41FA5}">
                      <a16:colId xmlns:a16="http://schemas.microsoft.com/office/drawing/2014/main" val="748763338"/>
                    </a:ext>
                  </a:extLst>
                </a:gridCol>
                <a:gridCol w="2674742">
                  <a:extLst>
                    <a:ext uri="{9D8B030D-6E8A-4147-A177-3AD203B41FA5}">
                      <a16:colId xmlns:a16="http://schemas.microsoft.com/office/drawing/2014/main" val="79299723"/>
                    </a:ext>
                  </a:extLst>
                </a:gridCol>
                <a:gridCol w="2674742">
                  <a:extLst>
                    <a:ext uri="{9D8B030D-6E8A-4147-A177-3AD203B41FA5}">
                      <a16:colId xmlns:a16="http://schemas.microsoft.com/office/drawing/2014/main" val="2418632299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latinLnBrk="1"/>
                      <a:endParaRPr lang="en-US" altLang="ko-KR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noProof="0"/>
                        <a:t>Clubhouse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noProof="0"/>
                        <a:t>Spotify Greenroom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noProof="0"/>
                        <a:t>Twitter Spaces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35967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noProof="0"/>
                        <a:t>Sensitive contents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noProof="0"/>
                        <a:t>There is no contents filtering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Violent, sexually explicit content are not allowed</a:t>
                      </a:r>
                      <a:endParaRPr lang="en-US" altLang="ko-KR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Malgun Gothic"/>
                        </a:rPr>
                        <a:t>Same as Clubhouse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88271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noProof="0"/>
                        <a:t>Connecting with people</a:t>
                      </a:r>
                      <a:endParaRPr lang="en-US" altLang="en-U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noProof="0"/>
                        <a:t>Search + contact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Only by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맑은 고딕"/>
                        </a:rPr>
                        <a:t>Same as Clubhouse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642388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noProof="0"/>
                        <a:t>Add to calendar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noProof="0"/>
                        <a:t>Not supported</a:t>
                      </a:r>
                      <a:endParaRPr lang="en-US" altLang="ko-KR" noProof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noProof="0"/>
                        <a:t>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맑은 고딕"/>
                        </a:rPr>
                        <a:t>Supported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5203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noProof="0"/>
                        <a:t>Homepage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noProof="0"/>
                        <a:t>Based on </a:t>
                      </a:r>
                      <a:r>
                        <a:rPr lang="en-US" sz="1800" b="0" i="0" u="none" strike="noStrike" noProof="0">
                          <a:latin typeface="맑은 고딕"/>
                        </a:rPr>
                        <a:t>the people and groups you follow</a:t>
                      </a:r>
                      <a:endParaRPr lang="en-US" altLang="ko-KR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noProof="0"/>
                        <a:t>Based on your interest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noProof="0"/>
                        <a:t>Same as Clubhouse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74081"/>
                  </a:ext>
                </a:extLst>
              </a:tr>
              <a:tr h="9085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noProof="0"/>
                        <a:t>Backchannel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맑은 고딕"/>
                        </a:rPr>
                        <a:t>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noProof="0"/>
                        <a:t>Not supported. You need to exit the existing 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noProof="0"/>
                        <a:t>Supported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078934"/>
                  </a:ext>
                </a:extLst>
              </a:tr>
              <a:tr h="10316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noProof="0"/>
                        <a:t>Contents creator monetization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noProof="0"/>
                        <a:t>Available through </a:t>
                      </a:r>
                      <a:r>
                        <a:rPr lang="en-US" sz="1800" b="0" i="0" u="none" strike="noStrike" noProof="0"/>
                        <a:t>Creator First Accelerator program</a:t>
                      </a:r>
                      <a:endParaRPr lang="en-US" altLang="ko-KR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800" b="0" i="0" u="none" strike="noStrike" noProof="0">
                          <a:latin typeface="맑은 고딕"/>
                        </a:rPr>
                        <a:t>Not available yet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맑은 고딕"/>
                        </a:rPr>
                        <a:t>Available through Ticketed Spaces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716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31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Business Goal &amp; Challenge</a:t>
            </a:r>
            <a:endParaRPr 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4102C-4115-452D-A6BC-8BC449E04BE2}"/>
              </a:ext>
            </a:extLst>
          </p:cNvPr>
          <p:cNvSpPr txBox="1"/>
          <p:nvPr/>
        </p:nvSpPr>
        <p:spPr>
          <a:xfrm>
            <a:off x="623047" y="1503335"/>
            <a:ext cx="1118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9B6CB-6E44-47A5-B4A5-4F1197CDE00D}"/>
              </a:ext>
            </a:extLst>
          </p:cNvPr>
          <p:cNvSpPr txBox="1"/>
          <p:nvPr/>
        </p:nvSpPr>
        <p:spPr>
          <a:xfrm>
            <a:off x="6758124" y="6031315"/>
            <a:ext cx="50687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Jan.</a:t>
            </a:r>
            <a:endParaRPr lang="en-US" sz="16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ko-KR" sz="1600">
              <a:solidFill>
                <a:schemeClr val="bg1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FEF2D-9DCB-4EB9-828F-DE1BCAD2103C}"/>
              </a:ext>
            </a:extLst>
          </p:cNvPr>
          <p:cNvSpPr txBox="1"/>
          <p:nvPr/>
        </p:nvSpPr>
        <p:spPr>
          <a:xfrm>
            <a:off x="8706110" y="6030037"/>
            <a:ext cx="54393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Feb.</a:t>
            </a:r>
            <a:endParaRPr lang="ko-KR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574E2E-1159-4127-8B64-C3DD69C264CE}"/>
              </a:ext>
            </a:extLst>
          </p:cNvPr>
          <p:cNvSpPr txBox="1"/>
          <p:nvPr/>
        </p:nvSpPr>
        <p:spPr>
          <a:xfrm>
            <a:off x="10449364" y="6039806"/>
            <a:ext cx="57541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Mar.</a:t>
            </a:r>
            <a:endParaRPr lang="ko-KR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E6E1F-9605-42E3-BB3F-CFF4BD503ABD}"/>
              </a:ext>
            </a:extLst>
          </p:cNvPr>
          <p:cNvSpPr/>
          <p:nvPr/>
        </p:nvSpPr>
        <p:spPr>
          <a:xfrm>
            <a:off x="327753" y="4938835"/>
            <a:ext cx="248283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Keep Continuous </a:t>
            </a:r>
          </a:p>
          <a:p>
            <a:pPr algn="ctr"/>
            <a:r>
              <a:rPr lang="en-US" altLang="ko-KR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Growth?</a:t>
            </a:r>
            <a:endParaRPr lang="en-US" altLang="ko-KR" sz="2800" b="1" cap="none" spc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420077-DA5E-429C-A23C-96D37E6168DE}"/>
              </a:ext>
            </a:extLst>
          </p:cNvPr>
          <p:cNvGrpSpPr/>
          <p:nvPr/>
        </p:nvGrpSpPr>
        <p:grpSpPr>
          <a:xfrm>
            <a:off x="2912956" y="4959083"/>
            <a:ext cx="2222743" cy="1339225"/>
            <a:chOff x="2952033" y="1774315"/>
            <a:chExt cx="2222743" cy="235522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DC4944-84CC-4685-AE5F-49D3FBE9D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033" y="1774315"/>
              <a:ext cx="2222743" cy="2355224"/>
            </a:xfrm>
            <a:prstGeom prst="rect">
              <a:avLst/>
            </a:prstGeom>
          </p:spPr>
        </p:pic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125B54D3-E506-4260-A04B-7EE107B845AE}"/>
                </a:ext>
              </a:extLst>
            </p:cNvPr>
            <p:cNvSpPr/>
            <p:nvPr/>
          </p:nvSpPr>
          <p:spPr>
            <a:xfrm rot="5400000">
              <a:off x="3244510" y="2021876"/>
              <a:ext cx="1024305" cy="1121626"/>
            </a:xfrm>
            <a:prstGeom prst="trapezoid">
              <a:avLst>
                <a:gd name="adj" fmla="val 3696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C4204C-2571-4097-A34B-338F6A59A00E}"/>
              </a:ext>
            </a:extLst>
          </p:cNvPr>
          <p:cNvSpPr/>
          <p:nvPr/>
        </p:nvSpPr>
        <p:spPr>
          <a:xfrm>
            <a:off x="5638800" y="2229337"/>
            <a:ext cx="6135074" cy="42300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EF50B6-3D82-40EF-AA36-4F9895DFF2AA}"/>
              </a:ext>
            </a:extLst>
          </p:cNvPr>
          <p:cNvSpPr/>
          <p:nvPr/>
        </p:nvSpPr>
        <p:spPr>
          <a:xfrm>
            <a:off x="5635137" y="1922827"/>
            <a:ext cx="6135073" cy="60569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iOS daily category app ranking</a:t>
            </a:r>
            <a:endParaRPr lang="ko-KR">
              <a:solidFill>
                <a:schemeClr val="tx1"/>
              </a:solidFill>
            </a:endParaRPr>
          </a:p>
        </p:txBody>
      </p:sp>
      <p:pic>
        <p:nvPicPr>
          <p:cNvPr id="6" name="그림 10">
            <a:extLst>
              <a:ext uri="{FF2B5EF4-FFF2-40B4-BE49-F238E27FC236}">
                <a16:creationId xmlns:a16="http://schemas.microsoft.com/office/drawing/2014/main" id="{74F07A98-456B-4C43-8CC7-7DF98F56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64" y="3073960"/>
            <a:ext cx="5453767" cy="288861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89B14353-8C82-41CB-B6EA-2F91B3555749}"/>
              </a:ext>
            </a:extLst>
          </p:cNvPr>
          <p:cNvSpPr/>
          <p:nvPr/>
        </p:nvSpPr>
        <p:spPr>
          <a:xfrm>
            <a:off x="8677569" y="2683517"/>
            <a:ext cx="537307" cy="498230"/>
          </a:xfrm>
          <a:prstGeom prst="wedgeRoundRectCallou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highlight>
                  <a:srgbClr val="000000"/>
                </a:highlight>
                <a:ea typeface="맑은 고딕"/>
              </a:rPr>
              <a:t>21</a:t>
            </a: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EC131288-BBA6-4665-A6D0-ABC5CE18C248}"/>
              </a:ext>
            </a:extLst>
          </p:cNvPr>
          <p:cNvSpPr/>
          <p:nvPr/>
        </p:nvSpPr>
        <p:spPr>
          <a:xfrm flipH="1">
            <a:off x="10836030" y="5213291"/>
            <a:ext cx="713153" cy="498230"/>
          </a:xfrm>
          <a:prstGeom prst="wedgeRoundRectCallou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highlight>
                  <a:srgbClr val="000000"/>
                </a:highlight>
                <a:ea typeface="맑은 고딕"/>
              </a:rPr>
              <a:t>280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E5344-EDE3-44A3-8695-C46C93EDE5B8}"/>
              </a:ext>
            </a:extLst>
          </p:cNvPr>
          <p:cNvSpPr txBox="1"/>
          <p:nvPr/>
        </p:nvSpPr>
        <p:spPr>
          <a:xfrm>
            <a:off x="5686797" y="2954693"/>
            <a:ext cx="497316" cy="3267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Calibri"/>
            </a:endParaRPr>
          </a:p>
          <a:p>
            <a:pPr algn="r">
              <a:lnSpc>
                <a:spcPct val="130000"/>
              </a:lnSpc>
            </a:pPr>
            <a:endParaRPr lang="en-US" altLang="ko-KR" sz="1600" dirty="0">
              <a:solidFill>
                <a:schemeClr val="bg1"/>
              </a:solidFill>
              <a:latin typeface="Calibri"/>
              <a:ea typeface="맑은 고딕"/>
              <a:cs typeface="Calibri"/>
            </a:endParaRPr>
          </a:p>
          <a:p>
            <a:pPr algn="r">
              <a:lnSpc>
                <a:spcPct val="130000"/>
              </a:lnSpc>
            </a:pPr>
            <a:endParaRPr lang="en-US" altLang="ko-KR" sz="1600" dirty="0">
              <a:solidFill>
                <a:schemeClr val="bg1"/>
              </a:solidFill>
              <a:latin typeface="Calibri"/>
              <a:ea typeface="맑은 고딕"/>
              <a:cs typeface="Calibri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100</a:t>
            </a:r>
          </a:p>
          <a:p>
            <a:pPr algn="r">
              <a:lnSpc>
                <a:spcPct val="130000"/>
              </a:lnSpc>
            </a:pPr>
            <a:endParaRPr lang="en-US" altLang="ko-KR" sz="1600" dirty="0">
              <a:solidFill>
                <a:schemeClr val="bg1"/>
              </a:solidFill>
              <a:latin typeface="Calibri"/>
              <a:ea typeface="맑은 고딕"/>
              <a:cs typeface="Calibri"/>
            </a:endParaRPr>
          </a:p>
          <a:p>
            <a:pPr algn="r">
              <a:lnSpc>
                <a:spcPct val="130000"/>
              </a:lnSpc>
            </a:pPr>
            <a:endParaRPr lang="en-US" altLang="ko-KR" sz="1600" dirty="0">
              <a:solidFill>
                <a:schemeClr val="bg1"/>
              </a:solidFill>
              <a:latin typeface="Calibri"/>
              <a:ea typeface="맑은 고딕"/>
              <a:cs typeface="Calibri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200</a:t>
            </a:r>
          </a:p>
          <a:p>
            <a:pPr algn="r">
              <a:lnSpc>
                <a:spcPct val="130000"/>
              </a:lnSpc>
            </a:pPr>
            <a:endParaRPr lang="en-US" altLang="ko-KR" sz="1600" dirty="0">
              <a:solidFill>
                <a:schemeClr val="bg1"/>
              </a:solidFill>
              <a:latin typeface="Calibri"/>
              <a:ea typeface="맑은 고딕"/>
              <a:cs typeface="Calibri"/>
            </a:endParaRPr>
          </a:p>
          <a:p>
            <a:pPr algn="r">
              <a:lnSpc>
                <a:spcPct val="130000"/>
              </a:lnSpc>
            </a:pPr>
            <a:endParaRPr lang="en-US" altLang="ko-KR" sz="1600" dirty="0">
              <a:solidFill>
                <a:schemeClr val="bg1"/>
              </a:solidFill>
              <a:latin typeface="Calibri"/>
              <a:ea typeface="맑은 고딕"/>
              <a:cs typeface="Calibri"/>
            </a:endParaRPr>
          </a:p>
          <a:p>
            <a:pPr algn="r">
              <a:lnSpc>
                <a:spcPct val="13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300</a:t>
            </a:r>
          </a:p>
        </p:txBody>
      </p:sp>
      <p:pic>
        <p:nvPicPr>
          <p:cNvPr id="25" name="그림 25">
            <a:extLst>
              <a:ext uri="{FF2B5EF4-FFF2-40B4-BE49-F238E27FC236}">
                <a16:creationId xmlns:a16="http://schemas.microsoft.com/office/drawing/2014/main" id="{D833789A-C51C-4105-81E9-9E26A9497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" r="13895" b="-362"/>
          <a:stretch/>
        </p:blipFill>
        <p:spPr>
          <a:xfrm>
            <a:off x="552939" y="2313596"/>
            <a:ext cx="4365165" cy="2313662"/>
          </a:xfrm>
          <a:prstGeom prst="rect">
            <a:avLst/>
          </a:prstGeom>
        </p:spPr>
      </p:pic>
      <p:pic>
        <p:nvPicPr>
          <p:cNvPr id="26" name="그림 26" descr="사람, 벽, 마시는이(가) 표시된 사진&#10;&#10;자동 생성된 설명">
            <a:extLst>
              <a:ext uri="{FF2B5EF4-FFF2-40B4-BE49-F238E27FC236}">
                <a16:creationId xmlns:a16="http://schemas.microsoft.com/office/drawing/2014/main" id="{CA2042A6-8591-4656-8796-EDC494307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899" y="3324591"/>
            <a:ext cx="765665" cy="76566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4EB5BFE-0ED2-4F47-B754-8E54BFCCF86D}"/>
              </a:ext>
            </a:extLst>
          </p:cNvPr>
          <p:cNvSpPr/>
          <p:nvPr/>
        </p:nvSpPr>
        <p:spPr>
          <a:xfrm>
            <a:off x="555137" y="1922827"/>
            <a:ext cx="4357073" cy="60569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Clubhouse's business stage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6995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Competitor Risk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3B5F27-CA4D-4D94-977D-7AA47114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035" y="3884485"/>
            <a:ext cx="4572396" cy="1446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ED1B05-59E3-4343-BD96-56EB1CECE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035" y="5410559"/>
            <a:ext cx="4572396" cy="1446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52B1B0-F93C-43E4-8ECB-1C10728A8D8F}"/>
              </a:ext>
            </a:extLst>
          </p:cNvPr>
          <p:cNvSpPr txBox="1"/>
          <p:nvPr/>
        </p:nvSpPr>
        <p:spPr>
          <a:xfrm>
            <a:off x="1552502" y="1508122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>
              <a:solidFill>
                <a:schemeClr val="bg1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8194" name="Picture 2" descr="Amazon.com. Spend less. Smile more.">
            <a:extLst>
              <a:ext uri="{FF2B5EF4-FFF2-40B4-BE49-F238E27FC236}">
                <a16:creationId xmlns:a16="http://schemas.microsoft.com/office/drawing/2014/main" id="{CAFE9DAA-2FA4-457D-B45D-BEC7761D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065" y="2492015"/>
            <a:ext cx="533541" cy="53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potify Greenroom - Wikipedia">
            <a:extLst>
              <a:ext uri="{FF2B5EF4-FFF2-40B4-BE49-F238E27FC236}">
                <a16:creationId xmlns:a16="http://schemas.microsoft.com/office/drawing/2014/main" id="{B2FFEFA6-405A-4738-AC92-47790A1AA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65" y="2968014"/>
            <a:ext cx="592690" cy="59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ow to Start and Use Twitter Spaces">
            <a:extLst>
              <a:ext uri="{FF2B5EF4-FFF2-40B4-BE49-F238E27FC236}">
                <a16:creationId xmlns:a16="http://schemas.microsoft.com/office/drawing/2014/main" id="{3A96CD88-B5C6-4090-8A90-C2976B7A3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7" r="27774"/>
          <a:stretch/>
        </p:blipFill>
        <p:spPr bwMode="auto">
          <a:xfrm>
            <a:off x="2034400" y="2797446"/>
            <a:ext cx="592690" cy="59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Facebook Live Audio for Online Radio Broadcasts | Radio.co">
            <a:extLst>
              <a:ext uri="{FF2B5EF4-FFF2-40B4-BE49-F238E27FC236}">
                <a16:creationId xmlns:a16="http://schemas.microsoft.com/office/drawing/2014/main" id="{7E908B10-C5E0-4C46-85E7-31DD94DC7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9" t="12508" r="21185" b="5525"/>
          <a:stretch/>
        </p:blipFill>
        <p:spPr bwMode="auto">
          <a:xfrm>
            <a:off x="2850296" y="2529381"/>
            <a:ext cx="805058" cy="60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35F02C3-7597-44AA-ADE0-14CBBEDDD4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183181"/>
              </p:ext>
            </p:extLst>
          </p:nvPr>
        </p:nvGraphicFramePr>
        <p:xfrm>
          <a:off x="5459635" y="143376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Worksheet" showAsIcon="1" r:id="rId9" imgW="914400" imgH="771525" progId="Excel.Sheet.12">
                  <p:embed/>
                </p:oleObj>
              </mc:Choice>
              <mc:Fallback>
                <p:oleObj name="Worksheet" showAsIcon="1" r:id="rId9" imgW="914400" imgH="771525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235F02C3-7597-44AA-ADE0-14CBBEDDD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59635" y="143376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B9F10E7-BE48-43E3-B080-0D86D3161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429028"/>
              </p:ext>
            </p:extLst>
          </p:nvPr>
        </p:nvGraphicFramePr>
        <p:xfrm>
          <a:off x="10930795" y="136313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Worksheet" showAsIcon="1" r:id="rId11" imgW="914400" imgH="771525" progId="Excel.Sheet.12">
                  <p:embed/>
                </p:oleObj>
              </mc:Choice>
              <mc:Fallback>
                <p:oleObj name="Worksheet" showAsIcon="1" r:id="rId11" imgW="914400" imgH="771525" progId="Excel.Sheet.12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B9F10E7-BE48-43E3-B080-0D86D31614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930795" y="136313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그림 5">
            <a:extLst>
              <a:ext uri="{FF2B5EF4-FFF2-40B4-BE49-F238E27FC236}">
                <a16:creationId xmlns:a16="http://schemas.microsoft.com/office/drawing/2014/main" id="{4BDE1324-DA50-4429-8B6C-7AC0F6314C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2439" y="2389599"/>
            <a:ext cx="4550506" cy="145031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E75983-DC2B-44BF-A18E-395970835D44}"/>
              </a:ext>
            </a:extLst>
          </p:cNvPr>
          <p:cNvSpPr/>
          <p:nvPr/>
        </p:nvSpPr>
        <p:spPr>
          <a:xfrm>
            <a:off x="7076098" y="1589045"/>
            <a:ext cx="4083535" cy="60569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                trend scrapping :</a:t>
            </a:r>
            <a:endParaRPr lang="ko-KR" altLang="en-US" sz="2000" b="1">
              <a:solidFill>
                <a:schemeClr val="tx1"/>
              </a:solidFill>
              <a:latin typeface="맑은 고딕" panose="020F0502020204030204"/>
              <a:ea typeface="맑은 고딕"/>
              <a:cs typeface="Calibri"/>
            </a:endParaRPr>
          </a:p>
          <a:p>
            <a:pPr algn="ctr"/>
            <a:r>
              <a:rPr lang="en-US" sz="2000" b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 keyword search</a:t>
            </a:r>
            <a:endParaRPr lang="ko-KR" sz="2000" b="1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087131D-9572-4EE6-88E6-D9DC686FA551}"/>
              </a:ext>
            </a:extLst>
          </p:cNvPr>
          <p:cNvSpPr/>
          <p:nvPr/>
        </p:nvSpPr>
        <p:spPr>
          <a:xfrm>
            <a:off x="927161" y="1568192"/>
            <a:ext cx="4659920" cy="60569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          </a:t>
            </a:r>
            <a:r>
              <a:rPr lang="en-US" sz="2000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news scrapping : </a:t>
            </a:r>
            <a:endParaRPr lang="en-US" altLang="ko-KR" sz="2000" b="1" dirty="0">
              <a:solidFill>
                <a:schemeClr val="tx1"/>
              </a:solidFill>
              <a:latin typeface="맑은 고딕" panose="020F0502020204030204"/>
              <a:ea typeface="맑은 고딕"/>
              <a:cs typeface="Calibri"/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# of articles mentioning competitors</a:t>
            </a:r>
            <a:endParaRPr lang="en-US" altLang="ko-KR" sz="2000" b="1" dirty="0">
              <a:solidFill>
                <a:schemeClr val="tx1"/>
              </a:solidFill>
              <a:ea typeface="+mn-lt"/>
              <a:cs typeface="+mn-lt"/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3F9DCA52-FF2E-4851-ABD0-C650DB14E7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51785"/>
              </p:ext>
            </p:extLst>
          </p:nvPr>
        </p:nvGraphicFramePr>
        <p:xfrm>
          <a:off x="573411" y="2690871"/>
          <a:ext cx="5756314" cy="3991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8" name="그림 8">
            <a:extLst>
              <a:ext uri="{FF2B5EF4-FFF2-40B4-BE49-F238E27FC236}">
                <a16:creationId xmlns:a16="http://schemas.microsoft.com/office/drawing/2014/main" id="{88F79575-8253-474F-8825-F61C89363E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3862" y="1591206"/>
            <a:ext cx="857739" cy="285664"/>
          </a:xfrm>
          <a:prstGeom prst="rect">
            <a:avLst/>
          </a:prstGeom>
        </p:spPr>
      </p:pic>
      <p:pic>
        <p:nvPicPr>
          <p:cNvPr id="21" name="그림 8">
            <a:extLst>
              <a:ext uri="{FF2B5EF4-FFF2-40B4-BE49-F238E27FC236}">
                <a16:creationId xmlns:a16="http://schemas.microsoft.com/office/drawing/2014/main" id="{D843387E-5A16-4188-92E2-6C3D24F1AE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82169" y="1620514"/>
            <a:ext cx="857739" cy="2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20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0"/>
            <a:ext cx="10515600" cy="1325563"/>
          </a:xfrm>
        </p:spPr>
        <p:txBody>
          <a:bodyPr/>
          <a:lstStyle/>
          <a:p>
            <a:r>
              <a:rPr lang="en-US" altLang="ko-KR"/>
              <a:t>Business Questions and Approach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4102C-4115-452D-A6BC-8BC449E04BE2}"/>
              </a:ext>
            </a:extLst>
          </p:cNvPr>
          <p:cNvSpPr txBox="1"/>
          <p:nvPr/>
        </p:nvSpPr>
        <p:spPr>
          <a:xfrm>
            <a:off x="623047" y="1503335"/>
            <a:ext cx="1118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AB1E8A-135B-47F4-864C-5FC5E48E66D1}"/>
              </a:ext>
            </a:extLst>
          </p:cNvPr>
          <p:cNvSpPr/>
          <p:nvPr/>
        </p:nvSpPr>
        <p:spPr>
          <a:xfrm>
            <a:off x="8488017" y="2001874"/>
            <a:ext cx="3409121" cy="369332"/>
          </a:xfrm>
          <a:prstGeom prst="roundRect">
            <a:avLst/>
          </a:prstGeom>
          <a:solidFill>
            <a:srgbClr val="D0DB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Scrape reviews from Play Store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192F2A-CDD1-4F04-9F04-42B14F39E1CD}"/>
              </a:ext>
            </a:extLst>
          </p:cNvPr>
          <p:cNvSpPr/>
          <p:nvPr/>
        </p:nvSpPr>
        <p:spPr>
          <a:xfrm>
            <a:off x="8488014" y="3127052"/>
            <a:ext cx="3409121" cy="369332"/>
          </a:xfrm>
          <a:prstGeom prst="roundRect">
            <a:avLst/>
          </a:prstGeom>
          <a:solidFill>
            <a:srgbClr val="D0DB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Review Analysis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47046A-A391-46F2-917B-6CBAC5FBD02E}"/>
              </a:ext>
            </a:extLst>
          </p:cNvPr>
          <p:cNvSpPr/>
          <p:nvPr/>
        </p:nvSpPr>
        <p:spPr>
          <a:xfrm>
            <a:off x="8488013" y="4279350"/>
            <a:ext cx="3409121" cy="369332"/>
          </a:xfrm>
          <a:prstGeom prst="roundRect">
            <a:avLst/>
          </a:prstGeom>
          <a:solidFill>
            <a:srgbClr val="D0DB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T-test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4C7BEA-BC8F-410A-94FC-396866F34523}"/>
              </a:ext>
            </a:extLst>
          </p:cNvPr>
          <p:cNvSpPr/>
          <p:nvPr/>
        </p:nvSpPr>
        <p:spPr>
          <a:xfrm>
            <a:off x="8488015" y="5489434"/>
            <a:ext cx="3409121" cy="369332"/>
          </a:xfrm>
          <a:prstGeom prst="roundRect">
            <a:avLst/>
          </a:prstGeom>
          <a:solidFill>
            <a:srgbClr val="D0DB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LDA topic modelling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AEA2521-3C2A-4E4E-A47B-78F1006E443A}"/>
              </a:ext>
            </a:extLst>
          </p:cNvPr>
          <p:cNvSpPr/>
          <p:nvPr/>
        </p:nvSpPr>
        <p:spPr>
          <a:xfrm>
            <a:off x="525294" y="1872668"/>
            <a:ext cx="7370009" cy="585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+mj-lt"/>
              </a:rPr>
              <a:t>W</a:t>
            </a:r>
            <a:r>
              <a:rPr lang="en-IN" sz="1600" b="1" i="0" dirty="0">
                <a:solidFill>
                  <a:schemeClr val="bg1"/>
                </a:solidFill>
                <a:effectLst/>
                <a:latin typeface="+mj-lt"/>
              </a:rPr>
              <a:t>hat are customers saying about Clubhouse?</a:t>
            </a:r>
            <a:endParaRPr lang="en-IN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1B3F90E2-778F-4573-99CE-B83C08562AEB}"/>
              </a:ext>
            </a:extLst>
          </p:cNvPr>
          <p:cNvSpPr/>
          <p:nvPr/>
        </p:nvSpPr>
        <p:spPr>
          <a:xfrm>
            <a:off x="525293" y="3005171"/>
            <a:ext cx="7370009" cy="585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Have Clubhouse ratings improved significantly over time?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0BBD5AC0-BC46-42BE-87F8-2DA204E94F6D}"/>
              </a:ext>
            </a:extLst>
          </p:cNvPr>
          <p:cNvSpPr/>
          <p:nvPr/>
        </p:nvSpPr>
        <p:spPr>
          <a:xfrm>
            <a:off x="525293" y="4188434"/>
            <a:ext cx="7370009" cy="585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Are app updates having an impact on user ratings?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B7754039-55BB-478B-82AF-BA3BAA36DE98}"/>
              </a:ext>
            </a:extLst>
          </p:cNvPr>
          <p:cNvSpPr/>
          <p:nvPr/>
        </p:nvSpPr>
        <p:spPr>
          <a:xfrm>
            <a:off x="525292" y="5371697"/>
            <a:ext cx="7370009" cy="585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sz="1600" b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How can we increase user adoption by looking at the +</a:t>
            </a:r>
            <a:r>
              <a:rPr lang="en-IN" sz="1600" b="1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ve</a:t>
            </a:r>
            <a:r>
              <a:rPr lang="en-IN" sz="1600" b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and –</a:t>
            </a:r>
            <a:r>
              <a:rPr lang="en-IN" sz="1600" b="1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ve</a:t>
            </a:r>
            <a:r>
              <a:rPr lang="en-IN" sz="1600" b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, &amp; understanding the outlook towards various features of Clubhouse ?</a:t>
            </a:r>
          </a:p>
        </p:txBody>
      </p:sp>
    </p:spTree>
    <p:extLst>
      <p:ext uri="{BB962C8B-B14F-4D97-AF65-F5344CB8AC3E}">
        <p14:creationId xmlns:p14="http://schemas.microsoft.com/office/powerpoint/2010/main" val="403941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Clubhouse has been releasing regular app updates</a:t>
            </a:r>
            <a:endParaRPr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4102C-4115-452D-A6BC-8BC449E04BE2}"/>
              </a:ext>
            </a:extLst>
          </p:cNvPr>
          <p:cNvSpPr txBox="1"/>
          <p:nvPr/>
        </p:nvSpPr>
        <p:spPr>
          <a:xfrm>
            <a:off x="623047" y="1748437"/>
            <a:ext cx="1118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2850B0-8922-40F0-962F-7BCE3AC6388A}"/>
              </a:ext>
            </a:extLst>
          </p:cNvPr>
          <p:cNvSpPr/>
          <p:nvPr/>
        </p:nvSpPr>
        <p:spPr>
          <a:xfrm>
            <a:off x="588540" y="4041551"/>
            <a:ext cx="637144" cy="554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/>
              <a:t>May</a:t>
            </a:r>
          </a:p>
          <a:p>
            <a:pPr algn="ctr"/>
            <a:r>
              <a:rPr lang="en-IN" sz="1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4.27</a:t>
            </a:r>
            <a:endParaRPr lang="en-IN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FD3DF6-15BF-4682-9968-2A1D96994665}"/>
              </a:ext>
            </a:extLst>
          </p:cNvPr>
          <p:cNvSpPr/>
          <p:nvPr/>
        </p:nvSpPr>
        <p:spPr>
          <a:xfrm>
            <a:off x="2310890" y="4522813"/>
            <a:ext cx="640080" cy="557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/>
              <a:t>Jun</a:t>
            </a:r>
          </a:p>
          <a:p>
            <a:pPr algn="ctr"/>
            <a:r>
              <a:rPr lang="en-IN" sz="1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4.22</a:t>
            </a:r>
            <a:endParaRPr lang="en-IN" sz="1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118389F-6A65-4B55-9CAD-68D761657557}"/>
              </a:ext>
            </a:extLst>
          </p:cNvPr>
          <p:cNvSpPr/>
          <p:nvPr/>
        </p:nvSpPr>
        <p:spPr>
          <a:xfrm>
            <a:off x="3856698" y="3880707"/>
            <a:ext cx="640080" cy="557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/>
              <a:t>Jul</a:t>
            </a:r>
          </a:p>
          <a:p>
            <a:pPr algn="ctr"/>
            <a:r>
              <a:rPr lang="en-IN" sz="1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4.36</a:t>
            </a:r>
            <a:r>
              <a:rPr lang="en-IN" sz="100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E58F4C-983C-4161-89FC-B8682E07B375}"/>
              </a:ext>
            </a:extLst>
          </p:cNvPr>
          <p:cNvSpPr/>
          <p:nvPr/>
        </p:nvSpPr>
        <p:spPr>
          <a:xfrm>
            <a:off x="5406678" y="3206259"/>
            <a:ext cx="640080" cy="557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/>
              <a:t>Aug</a:t>
            </a:r>
          </a:p>
          <a:p>
            <a:pPr algn="ctr"/>
            <a:r>
              <a:rPr lang="en-IN" sz="1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4.61</a:t>
            </a:r>
            <a:r>
              <a:rPr lang="en-IN" sz="1000"/>
              <a:t>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7C7DC8-910D-4719-B71B-89C15EEC8DD6}"/>
              </a:ext>
            </a:extLst>
          </p:cNvPr>
          <p:cNvSpPr/>
          <p:nvPr/>
        </p:nvSpPr>
        <p:spPr>
          <a:xfrm>
            <a:off x="7188169" y="3513690"/>
            <a:ext cx="640080" cy="557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/>
              <a:t>Sep</a:t>
            </a:r>
          </a:p>
          <a:p>
            <a:pPr algn="ctr"/>
            <a:r>
              <a:rPr lang="en-IN" sz="1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4.47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D278EF-8C47-4AE6-9623-4A3305CAAAA0}"/>
              </a:ext>
            </a:extLst>
          </p:cNvPr>
          <p:cNvSpPr/>
          <p:nvPr/>
        </p:nvSpPr>
        <p:spPr>
          <a:xfrm>
            <a:off x="8957581" y="3647959"/>
            <a:ext cx="640080" cy="557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/>
              <a:t>Oct</a:t>
            </a:r>
          </a:p>
          <a:p>
            <a:pPr algn="ctr"/>
            <a:r>
              <a:rPr lang="en-IN" sz="1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4.46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95FE450-EEE6-4C5D-96A4-A59037216B75}"/>
              </a:ext>
            </a:extLst>
          </p:cNvPr>
          <p:cNvSpPr/>
          <p:nvPr/>
        </p:nvSpPr>
        <p:spPr>
          <a:xfrm>
            <a:off x="10549738" y="3359188"/>
            <a:ext cx="640080" cy="557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/>
              <a:t>Nov</a:t>
            </a:r>
          </a:p>
          <a:p>
            <a:pPr algn="ctr"/>
            <a:r>
              <a:rPr lang="en-IN" sz="1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4.50</a:t>
            </a:r>
            <a:r>
              <a:rPr lang="en-IN" sz="100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7BCC0F-4128-4E43-92F6-22044E8AF12D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1225684" y="4318765"/>
            <a:ext cx="1085206" cy="48294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4F52CC-B40F-4E26-9098-2C09B82F29DF}"/>
              </a:ext>
            </a:extLst>
          </p:cNvPr>
          <p:cNvCxnSpPr>
            <a:cxnSpLocks/>
            <a:stCxn id="13" idx="2"/>
            <a:endCxn id="11" idx="6"/>
          </p:cNvCxnSpPr>
          <p:nvPr/>
        </p:nvCxnSpPr>
        <p:spPr>
          <a:xfrm flipH="1">
            <a:off x="2950970" y="4159599"/>
            <a:ext cx="905728" cy="64210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4ADD6F-D483-460A-87D9-CA145C4C12F9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>
            <a:off x="4496778" y="3485151"/>
            <a:ext cx="909900" cy="67444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57E9BDA-1B16-4D3D-BB5A-3F550FBC4842}"/>
              </a:ext>
            </a:extLst>
          </p:cNvPr>
          <p:cNvCxnSpPr>
            <a:cxnSpLocks/>
            <a:stCxn id="19" idx="2"/>
            <a:endCxn id="16" idx="6"/>
          </p:cNvCxnSpPr>
          <p:nvPr/>
        </p:nvCxnSpPr>
        <p:spPr>
          <a:xfrm flipH="1" flipV="1">
            <a:off x="6046758" y="3485151"/>
            <a:ext cx="1141411" cy="30743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B36E7C6-3FFE-41AB-A0AE-0185BFFF0151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9597661" y="3638080"/>
            <a:ext cx="952077" cy="28877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5AC26BA-EDB2-455C-95DE-B6DB70F308AE}"/>
              </a:ext>
            </a:extLst>
          </p:cNvPr>
          <p:cNvCxnSpPr>
            <a:cxnSpLocks/>
            <a:stCxn id="22" idx="2"/>
            <a:endCxn id="19" idx="6"/>
          </p:cNvCxnSpPr>
          <p:nvPr/>
        </p:nvCxnSpPr>
        <p:spPr>
          <a:xfrm flipH="1" flipV="1">
            <a:off x="7828249" y="3792582"/>
            <a:ext cx="1129332" cy="13426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5D3816E-6244-4A3E-B2F0-5B3C7BDDA0CA}"/>
              </a:ext>
            </a:extLst>
          </p:cNvPr>
          <p:cNvSpPr txBox="1"/>
          <p:nvPr/>
        </p:nvSpPr>
        <p:spPr>
          <a:xfrm>
            <a:off x="162394" y="1761466"/>
            <a:ext cx="1489435" cy="6001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rgbClr val="FFC000"/>
                </a:solidFill>
              </a:rPr>
              <a:t>App Launched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</a:rPr>
              <a:t>RSVP for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</a:rPr>
              <a:t>Create a club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A5B373A-ABF3-4F6C-897B-A78CABC8E871}"/>
              </a:ext>
            </a:extLst>
          </p:cNvPr>
          <p:cNvSpPr txBox="1"/>
          <p:nvPr/>
        </p:nvSpPr>
        <p:spPr>
          <a:xfrm>
            <a:off x="1787230" y="5756982"/>
            <a:ext cx="1687400" cy="6001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rgbClr val="FFC000"/>
                </a:solidFill>
              </a:rPr>
              <a:t>Add social media  accounts to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</a:rPr>
              <a:t>Follow people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A67816F-E06E-49EB-93F9-3877CA7C327B}"/>
              </a:ext>
            </a:extLst>
          </p:cNvPr>
          <p:cNvSpPr txBox="1"/>
          <p:nvPr/>
        </p:nvSpPr>
        <p:spPr>
          <a:xfrm>
            <a:off x="3339323" y="1648409"/>
            <a:ext cx="1674830" cy="938719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rgbClr val="FFC000"/>
                </a:solidFill>
              </a:rPr>
              <a:t>Send Payment to creators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</a:rPr>
              <a:t>New DM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rgbClr val="FFC000"/>
                </a:solidFill>
              </a:rPr>
              <a:t>Removed Waitlist </a:t>
            </a:r>
            <a:r>
              <a:rPr lang="en-IN" sz="1100">
                <a:solidFill>
                  <a:schemeClr val="bg1"/>
                </a:solidFill>
              </a:rPr>
              <a:t>– Open and invite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1965F4-AFE4-4347-B20C-DCD2F59DED1C}"/>
              </a:ext>
            </a:extLst>
          </p:cNvPr>
          <p:cNvSpPr txBox="1"/>
          <p:nvPr/>
        </p:nvSpPr>
        <p:spPr>
          <a:xfrm>
            <a:off x="4856703" y="5756982"/>
            <a:ext cx="1740029" cy="6001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</a:rPr>
              <a:t>Get to Backchannel without leaving     room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5F24B34-9184-4F81-8B9F-40143C425548}"/>
              </a:ext>
            </a:extLst>
          </p:cNvPr>
          <p:cNvSpPr txBox="1"/>
          <p:nvPr/>
        </p:nvSpPr>
        <p:spPr>
          <a:xfrm>
            <a:off x="6662938" y="1733047"/>
            <a:ext cx="1690541" cy="76944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</a:rPr>
              <a:t>Wave – Casual     Conversation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rgbClr val="FFC000"/>
                </a:solidFill>
              </a:rPr>
              <a:t>Spatial (3D)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</a:rPr>
              <a:t>Lifelike experience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01E38D-4061-45B1-BB85-BE2BFDF16E01}"/>
              </a:ext>
            </a:extLst>
          </p:cNvPr>
          <p:cNvSpPr txBox="1"/>
          <p:nvPr/>
        </p:nvSpPr>
        <p:spPr>
          <a:xfrm>
            <a:off x="8330224" y="5841620"/>
            <a:ext cx="1894793" cy="430887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</a:rPr>
              <a:t>Search from Hallway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rgbClr val="FFC000"/>
                </a:solidFill>
              </a:rPr>
              <a:t>Pin Links to a room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C33287-DF5F-43C8-8948-A96EFACE735A}"/>
              </a:ext>
            </a:extLst>
          </p:cNvPr>
          <p:cNvSpPr txBox="1"/>
          <p:nvPr/>
        </p:nvSpPr>
        <p:spPr>
          <a:xfrm>
            <a:off x="9999763" y="1822627"/>
            <a:ext cx="1740029" cy="60016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</a:rPr>
              <a:t>Introduce </a:t>
            </a:r>
            <a:r>
              <a:rPr lang="en-IN" sz="1100">
                <a:solidFill>
                  <a:srgbClr val="FFC000"/>
                </a:solidFill>
              </a:rPr>
              <a:t>Local     Language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>
                <a:solidFill>
                  <a:schemeClr val="bg1"/>
                </a:solidFill>
              </a:rPr>
              <a:t>Replay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8B4E085-65C4-4086-8970-BEA58D2953C6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903698" y="2361630"/>
            <a:ext cx="3414" cy="143095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96F64C9-7159-4B5C-8CB8-ACEABDC063C0}"/>
              </a:ext>
            </a:extLst>
          </p:cNvPr>
          <p:cNvCxnSpPr>
            <a:cxnSpLocks/>
          </p:cNvCxnSpPr>
          <p:nvPr/>
        </p:nvCxnSpPr>
        <p:spPr>
          <a:xfrm>
            <a:off x="4162644" y="2601579"/>
            <a:ext cx="0" cy="116246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9F78759-E52A-454B-AB46-214C1432DDFF}"/>
              </a:ext>
            </a:extLst>
          </p:cNvPr>
          <p:cNvCxnSpPr>
            <a:cxnSpLocks/>
          </p:cNvCxnSpPr>
          <p:nvPr/>
        </p:nvCxnSpPr>
        <p:spPr>
          <a:xfrm>
            <a:off x="7504171" y="2523661"/>
            <a:ext cx="0" cy="835527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12E78F2-7038-461F-8CE5-FF1B349BCCDA}"/>
              </a:ext>
            </a:extLst>
          </p:cNvPr>
          <p:cNvCxnSpPr>
            <a:cxnSpLocks/>
          </p:cNvCxnSpPr>
          <p:nvPr/>
        </p:nvCxnSpPr>
        <p:spPr>
          <a:xfrm>
            <a:off x="10869777" y="2422791"/>
            <a:ext cx="0" cy="783468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6FF1C5D-89CF-476E-9F8E-182C6D73F6CB}"/>
              </a:ext>
            </a:extLst>
          </p:cNvPr>
          <p:cNvCxnSpPr>
            <a:cxnSpLocks/>
          </p:cNvCxnSpPr>
          <p:nvPr/>
        </p:nvCxnSpPr>
        <p:spPr>
          <a:xfrm>
            <a:off x="9277620" y="4438491"/>
            <a:ext cx="0" cy="142557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34CB11A-9473-4F32-A781-2E12409EEDBF}"/>
              </a:ext>
            </a:extLst>
          </p:cNvPr>
          <p:cNvCxnSpPr>
            <a:cxnSpLocks/>
          </p:cNvCxnSpPr>
          <p:nvPr/>
        </p:nvCxnSpPr>
        <p:spPr>
          <a:xfrm>
            <a:off x="5726717" y="4041551"/>
            <a:ext cx="0" cy="171292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46C8EC-B0E8-4E51-AABB-35A66E44EC44}"/>
              </a:ext>
            </a:extLst>
          </p:cNvPr>
          <p:cNvCxnSpPr>
            <a:cxnSpLocks/>
          </p:cNvCxnSpPr>
          <p:nvPr/>
        </p:nvCxnSpPr>
        <p:spPr>
          <a:xfrm>
            <a:off x="2644575" y="5262664"/>
            <a:ext cx="0" cy="53072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29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15" y="20883"/>
            <a:ext cx="8180483" cy="118686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Calibri"/>
                <a:ea typeface="맑은 고딕"/>
                <a:cs typeface="Calibri"/>
              </a:rPr>
              <a:t>Hypothesis – Is the increase in app ratings significant?</a:t>
            </a:r>
            <a:endParaRPr lang="ko-KR" altLang="en-US" sz="2800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4102C-4115-452D-A6BC-8BC449E04BE2}"/>
              </a:ext>
            </a:extLst>
          </p:cNvPr>
          <p:cNvSpPr txBox="1"/>
          <p:nvPr/>
        </p:nvSpPr>
        <p:spPr>
          <a:xfrm>
            <a:off x="623047" y="1503335"/>
            <a:ext cx="1118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4B0D4-4D57-49C2-B01C-D4411807BD85}"/>
              </a:ext>
            </a:extLst>
          </p:cNvPr>
          <p:cNvSpPr txBox="1"/>
          <p:nvPr/>
        </p:nvSpPr>
        <p:spPr>
          <a:xfrm>
            <a:off x="2471556" y="2631290"/>
            <a:ext cx="961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Frequent app-updates are not significantly increasing the ratings and users are talking about negative topics that the company should focus on upcoming updates.</a:t>
            </a:r>
            <a:br>
              <a:rPr lang="en-US" altLang="ko-KR" sz="2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endParaRPr lang="en-US" altLang="ko-KR" sz="200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C7728-CAD3-47F5-A5BA-AC765C209BEB}"/>
              </a:ext>
            </a:extLst>
          </p:cNvPr>
          <p:cNvSpPr txBox="1"/>
          <p:nvPr/>
        </p:nvSpPr>
        <p:spPr>
          <a:xfrm>
            <a:off x="2471556" y="4558335"/>
            <a:ext cx="961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With frequent app-updates in a given timeframe, average ratings are going higher, and it is worth investing money in frequent rollouts. Users are happy and talking about great features of Clubhouse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2BE4C-7438-4D9D-B2ED-2DE1F8B88CE5}"/>
              </a:ext>
            </a:extLst>
          </p:cNvPr>
          <p:cNvSpPr/>
          <p:nvPr/>
        </p:nvSpPr>
        <p:spPr>
          <a:xfrm>
            <a:off x="2471556" y="2060765"/>
            <a:ext cx="437134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맑은 고딕"/>
                <a:cs typeface="Arial"/>
              </a:rPr>
              <a:t>H</a:t>
            </a:r>
            <a:r>
              <a:rPr lang="en-US" altLang="ko-KR" sz="2800" b="1" baseline="-25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맑은 고딕"/>
                <a:cs typeface="Arial"/>
              </a:rPr>
              <a:t>0</a:t>
            </a:r>
            <a:r>
              <a:rPr lang="en-US" altLang="ko-KR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맑은 고딕"/>
                <a:cs typeface="Arial"/>
              </a:rPr>
              <a:t> : Null</a:t>
            </a:r>
            <a:r>
              <a:rPr lang="en-US" altLang="ko-KR" sz="28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맑은 고딕"/>
                <a:cs typeface="Arial"/>
              </a:rPr>
              <a:t> hypothesis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AF7235-B61D-4BEA-8C46-6C062A2BDCB2}"/>
              </a:ext>
            </a:extLst>
          </p:cNvPr>
          <p:cNvSpPr/>
          <p:nvPr/>
        </p:nvSpPr>
        <p:spPr>
          <a:xfrm>
            <a:off x="2471556" y="3932040"/>
            <a:ext cx="522933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cs typeface="Arial"/>
              </a:rPr>
              <a:t>H</a:t>
            </a:r>
            <a:r>
              <a:rPr lang="en-US" sz="2800" b="1" baseline="-25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cs typeface="Arial"/>
              </a:rPr>
              <a:t>1</a:t>
            </a:r>
            <a:r>
              <a:rPr lang="en-US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cs typeface="Arial"/>
              </a:rPr>
              <a:t>:</a:t>
            </a:r>
            <a:r>
              <a:rPr lang="en-US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맑은 고딕"/>
                <a:cs typeface="Arial"/>
              </a:rPr>
              <a:t> </a:t>
            </a:r>
            <a:r>
              <a:rPr lang="en-US" altLang="ko-KR" sz="28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/>
                <a:ea typeface="맑은 고딕"/>
                <a:cs typeface="Arial"/>
              </a:rPr>
              <a:t>Alternative hypothesis</a:t>
            </a:r>
            <a:endParaRPr lang="ko-KR" altLang="en-US">
              <a:ea typeface="맑은 고딕"/>
            </a:endParaRP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4E7CEA33-A574-449E-A530-0DAC9AD52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2" y="2794198"/>
            <a:ext cx="1502508" cy="197298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92B053A-FD54-49E4-A052-B143B2D85228}"/>
              </a:ext>
            </a:extLst>
          </p:cNvPr>
          <p:cNvCxnSpPr/>
          <p:nvPr/>
        </p:nvCxnSpPr>
        <p:spPr>
          <a:xfrm flipV="1">
            <a:off x="1858108" y="2870200"/>
            <a:ext cx="562707" cy="10687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0C6908-70D5-4461-84E7-6BCAB0CD0CD5}"/>
              </a:ext>
            </a:extLst>
          </p:cNvPr>
          <p:cNvCxnSpPr>
            <a:cxnSpLocks/>
          </p:cNvCxnSpPr>
          <p:nvPr/>
        </p:nvCxnSpPr>
        <p:spPr>
          <a:xfrm>
            <a:off x="1858108" y="3919415"/>
            <a:ext cx="562707" cy="9437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41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044D7C1-B0EA-4D57-9C27-C00684563F67}"/>
              </a:ext>
            </a:extLst>
          </p:cNvPr>
          <p:cNvSpPr/>
          <p:nvPr/>
        </p:nvSpPr>
        <p:spPr>
          <a:xfrm>
            <a:off x="7373563" y="2500010"/>
            <a:ext cx="4023343" cy="2850203"/>
          </a:xfrm>
          <a:prstGeom prst="rect">
            <a:avLst/>
          </a:prstGeom>
          <a:solidFill>
            <a:srgbClr val="F9D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82" y="-72754"/>
            <a:ext cx="10515600" cy="1497145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   There is no significant increase in app ratings due to frequent </a:t>
            </a:r>
            <a:br>
              <a:rPr lang="en-US" altLang="ko-KR" sz="2800" dirty="0"/>
            </a:br>
            <a:r>
              <a:rPr lang="en-US" altLang="ko-KR" sz="2800" dirty="0"/>
              <a:t>    updates</a:t>
            </a:r>
            <a:endParaRPr lang="ko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5CE1A-4F59-48EC-85DD-2922F9CE39A9}"/>
              </a:ext>
            </a:extLst>
          </p:cNvPr>
          <p:cNvSpPr txBox="1"/>
          <p:nvPr/>
        </p:nvSpPr>
        <p:spPr>
          <a:xfrm>
            <a:off x="485965" y="6571273"/>
            <a:ext cx="5447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credibility, only reviews with upvotes&gt;0 were considered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E438A4-AAF7-4C1E-A969-28EDA689BECC}"/>
              </a:ext>
            </a:extLst>
          </p:cNvPr>
          <p:cNvSpPr/>
          <p:nvPr/>
        </p:nvSpPr>
        <p:spPr>
          <a:xfrm>
            <a:off x="485965" y="2178994"/>
            <a:ext cx="6410946" cy="3424136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130F330-04F6-480C-A16F-354DD4AE7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337707"/>
              </p:ext>
            </p:extLst>
          </p:nvPr>
        </p:nvGraphicFramePr>
        <p:xfrm>
          <a:off x="554478" y="2023352"/>
          <a:ext cx="5884814" cy="3629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ACA0A-F943-4372-B901-D1AA67F85CDA}"/>
              </a:ext>
            </a:extLst>
          </p:cNvPr>
          <p:cNvCxnSpPr>
            <a:cxnSpLocks/>
          </p:cNvCxnSpPr>
          <p:nvPr/>
        </p:nvCxnSpPr>
        <p:spPr>
          <a:xfrm>
            <a:off x="4099129" y="2665377"/>
            <a:ext cx="0" cy="24356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E43119-BDA2-46E9-867E-5BFFDD65F54D}"/>
              </a:ext>
            </a:extLst>
          </p:cNvPr>
          <p:cNvCxnSpPr>
            <a:cxnSpLocks/>
          </p:cNvCxnSpPr>
          <p:nvPr/>
        </p:nvCxnSpPr>
        <p:spPr>
          <a:xfrm>
            <a:off x="4162878" y="3302780"/>
            <a:ext cx="2058380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lternate Process 13">
            <a:extLst>
              <a:ext uri="{FF2B5EF4-FFF2-40B4-BE49-F238E27FC236}">
                <a16:creationId xmlns:a16="http://schemas.microsoft.com/office/drawing/2014/main" id="{6B014192-4D1E-4645-97E8-B9E260D80225}"/>
              </a:ext>
            </a:extLst>
          </p:cNvPr>
          <p:cNvSpPr/>
          <p:nvPr/>
        </p:nvSpPr>
        <p:spPr>
          <a:xfrm>
            <a:off x="1591616" y="3419269"/>
            <a:ext cx="1616413" cy="322813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bg1"/>
                </a:solidFill>
              </a:rPr>
              <a:t>Average Rating = 4.36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8E117D-D36A-4FB1-8DD5-13DCAB597AF1}"/>
              </a:ext>
            </a:extLst>
          </p:cNvPr>
          <p:cNvCxnSpPr>
            <a:cxnSpLocks/>
          </p:cNvCxnSpPr>
          <p:nvPr/>
        </p:nvCxnSpPr>
        <p:spPr>
          <a:xfrm>
            <a:off x="1733809" y="3726864"/>
            <a:ext cx="2316683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CA371E5-38F5-45A7-8999-2A354837F413}"/>
              </a:ext>
            </a:extLst>
          </p:cNvPr>
          <p:cNvSpPr/>
          <p:nvPr/>
        </p:nvSpPr>
        <p:spPr>
          <a:xfrm>
            <a:off x="4162878" y="3331942"/>
            <a:ext cx="164578" cy="36576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D1A20364-1A3E-4948-9C04-744C8163B0D4}"/>
              </a:ext>
            </a:extLst>
          </p:cNvPr>
          <p:cNvSpPr/>
          <p:nvPr/>
        </p:nvSpPr>
        <p:spPr>
          <a:xfrm>
            <a:off x="7373564" y="2052536"/>
            <a:ext cx="4142232" cy="447474"/>
          </a:xfrm>
          <a:prstGeom prst="parallelogram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Is this increase significant?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039E82-70D5-471F-BBB5-96258B444F62}"/>
              </a:ext>
            </a:extLst>
          </p:cNvPr>
          <p:cNvSpPr txBox="1"/>
          <p:nvPr/>
        </p:nvSpPr>
        <p:spPr>
          <a:xfrm>
            <a:off x="7398905" y="2986392"/>
            <a:ext cx="3748993" cy="2554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of t-test </a:t>
            </a:r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gave p</a:t>
            </a:r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-value = 0.683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Evidence is not sufficient to reject </a:t>
            </a:r>
          </a:p>
          <a:p>
            <a:pPr algn="l"/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null hypothesis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ED7D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Counter-intuitive</a:t>
            </a:r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result: </a:t>
            </a:r>
          </a:p>
          <a:p>
            <a:r>
              <a:rPr lang="en-I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App updates are not improving ratings!</a:t>
            </a:r>
          </a:p>
          <a:p>
            <a:pPr marL="285750" indent="-285750" algn="l">
              <a:buFontTx/>
              <a:buChar char="-"/>
            </a:pP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Tx/>
              <a:buChar char="-"/>
            </a:pPr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I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Alternate Process 34">
            <a:extLst>
              <a:ext uri="{FF2B5EF4-FFF2-40B4-BE49-F238E27FC236}">
                <a16:creationId xmlns:a16="http://schemas.microsoft.com/office/drawing/2014/main" id="{D9DF1BE5-351B-4885-A9BE-6A785BAC001F}"/>
              </a:ext>
            </a:extLst>
          </p:cNvPr>
          <p:cNvSpPr/>
          <p:nvPr/>
        </p:nvSpPr>
        <p:spPr>
          <a:xfrm>
            <a:off x="4671061" y="3031709"/>
            <a:ext cx="1636440" cy="277536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sz="1050" dirty="0">
                <a:solidFill>
                  <a:schemeClr val="bg1"/>
                </a:solidFill>
              </a:rPr>
              <a:t>Average Rating = 4.47 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808AC8FD-BE48-44FC-8D51-72AECD20C349}"/>
              </a:ext>
            </a:extLst>
          </p:cNvPr>
          <p:cNvCxnSpPr>
            <a:cxnSpLocks/>
          </p:cNvCxnSpPr>
          <p:nvPr/>
        </p:nvCxnSpPr>
        <p:spPr>
          <a:xfrm flipV="1">
            <a:off x="4464996" y="2316314"/>
            <a:ext cx="2789677" cy="1198508"/>
          </a:xfrm>
          <a:prstGeom prst="curvedConnector3">
            <a:avLst>
              <a:gd name="adj1" fmla="val 10945"/>
            </a:avLst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40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605CF-E812-4EC1-99FC-29DB8B16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 opinion has evolved over time</a:t>
            </a:r>
            <a:endParaRPr lang="ko-KR" alt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5E1745D-C553-4F8E-80B9-3378BD676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177443"/>
              </p:ext>
            </p:extLst>
          </p:nvPr>
        </p:nvGraphicFramePr>
        <p:xfrm>
          <a:off x="1283447" y="3139670"/>
          <a:ext cx="9855200" cy="963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D1866D-29E8-487A-9B1A-FDDD720E3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377682"/>
              </p:ext>
            </p:extLst>
          </p:nvPr>
        </p:nvGraphicFramePr>
        <p:xfrm>
          <a:off x="1283447" y="4008434"/>
          <a:ext cx="9855200" cy="689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Arrow: Up 6">
            <a:extLst>
              <a:ext uri="{FF2B5EF4-FFF2-40B4-BE49-F238E27FC236}">
                <a16:creationId xmlns:a16="http://schemas.microsoft.com/office/drawing/2014/main" id="{02062460-F59E-4315-93C6-56381370D337}"/>
              </a:ext>
            </a:extLst>
          </p:cNvPr>
          <p:cNvSpPr/>
          <p:nvPr/>
        </p:nvSpPr>
        <p:spPr>
          <a:xfrm>
            <a:off x="894704" y="2370564"/>
            <a:ext cx="424458" cy="1315203"/>
          </a:xfrm>
          <a:prstGeom prst="upArrow">
            <a:avLst>
              <a:gd name="adj1" fmla="val 54925"/>
              <a:gd name="adj2" fmla="val 3708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DBFD9-01A6-4FBA-B18E-32EB6B89E335}"/>
              </a:ext>
            </a:extLst>
          </p:cNvPr>
          <p:cNvSpPr txBox="1"/>
          <p:nvPr/>
        </p:nvSpPr>
        <p:spPr>
          <a:xfrm rot="16200000">
            <a:off x="488519" y="2910796"/>
            <a:ext cx="1211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IN" sz="160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IN" sz="1600">
                <a:latin typeface="Calibri" panose="020F0502020204030204" pitchFamily="34" charset="0"/>
                <a:cs typeface="Calibri" panose="020F0502020204030204" pitchFamily="34" charset="0"/>
              </a:rPr>
              <a:t> reviews 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CA4B6000-DEAB-49CC-964A-49F7BFCE5143}"/>
              </a:ext>
            </a:extLst>
          </p:cNvPr>
          <p:cNvSpPr/>
          <p:nvPr/>
        </p:nvSpPr>
        <p:spPr>
          <a:xfrm flipV="1">
            <a:off x="897372" y="4149516"/>
            <a:ext cx="424458" cy="1315203"/>
          </a:xfrm>
          <a:prstGeom prst="upArrow">
            <a:avLst>
              <a:gd name="adj1" fmla="val 54925"/>
              <a:gd name="adj2" fmla="val 3708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92A52-A167-44E3-8429-3EE2FFC7EEE5}"/>
              </a:ext>
            </a:extLst>
          </p:cNvPr>
          <p:cNvSpPr txBox="1"/>
          <p:nvPr/>
        </p:nvSpPr>
        <p:spPr>
          <a:xfrm rot="16200000">
            <a:off x="501988" y="4569679"/>
            <a:ext cx="1171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IN" sz="160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IN" sz="1600">
                <a:latin typeface="Calibri" panose="020F0502020204030204" pitchFamily="34" charset="0"/>
                <a:cs typeface="Calibri" panose="020F0502020204030204" pitchFamily="34" charset="0"/>
              </a:rPr>
              <a:t> reviews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B49EE6-3026-45C8-9151-4C573C24C045}"/>
              </a:ext>
            </a:extLst>
          </p:cNvPr>
          <p:cNvCxnSpPr>
            <a:cxnSpLocks/>
          </p:cNvCxnSpPr>
          <p:nvPr/>
        </p:nvCxnSpPr>
        <p:spPr>
          <a:xfrm>
            <a:off x="5019148" y="3250509"/>
            <a:ext cx="0" cy="66155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7F0EE8-C9F3-401D-99F7-81F3BD459421}"/>
              </a:ext>
            </a:extLst>
          </p:cNvPr>
          <p:cNvGrpSpPr/>
          <p:nvPr/>
        </p:nvGrpSpPr>
        <p:grpSpPr>
          <a:xfrm>
            <a:off x="4555719" y="2799233"/>
            <a:ext cx="926856" cy="430887"/>
            <a:chOff x="4284062" y="1553020"/>
            <a:chExt cx="926856" cy="4308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75F40C-0C0F-4844-98E8-919C6852E5A1}"/>
                </a:ext>
              </a:extLst>
            </p:cNvPr>
            <p:cNvSpPr txBox="1"/>
            <p:nvPr/>
          </p:nvSpPr>
          <p:spPr>
            <a:xfrm>
              <a:off x="4284062" y="1553020"/>
              <a:ext cx="926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 becomes </a:t>
              </a:r>
            </a:p>
            <a:p>
              <a:pPr algn="ctr"/>
              <a:r>
                <a:rPr lang="en-IN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open to all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F134B09-26CB-45F0-B36F-B636BC40D2DE}"/>
                </a:ext>
              </a:extLst>
            </p:cNvPr>
            <p:cNvSpPr/>
            <p:nvPr/>
          </p:nvSpPr>
          <p:spPr>
            <a:xfrm>
              <a:off x="4331855" y="1569475"/>
              <a:ext cx="812799" cy="412884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1D8934-B0CD-4F20-8BED-C1DCF7666E52}"/>
              </a:ext>
            </a:extLst>
          </p:cNvPr>
          <p:cNvGrpSpPr/>
          <p:nvPr/>
        </p:nvGrpSpPr>
        <p:grpSpPr>
          <a:xfrm>
            <a:off x="1934016" y="1976734"/>
            <a:ext cx="1629930" cy="652484"/>
            <a:chOff x="1494532" y="1622720"/>
            <a:chExt cx="1629930" cy="652484"/>
          </a:xfrm>
        </p:grpSpPr>
        <p:sp>
          <p:nvSpPr>
            <p:cNvPr id="14" name="Rectangle: Diagonal Corners Rounded 13">
              <a:extLst>
                <a:ext uri="{FF2B5EF4-FFF2-40B4-BE49-F238E27FC236}">
                  <a16:creationId xmlns:a16="http://schemas.microsoft.com/office/drawing/2014/main" id="{E081A6EC-66E4-4815-80B3-1E9DE0D3F81D}"/>
                </a:ext>
              </a:extLst>
            </p:cNvPr>
            <p:cNvSpPr/>
            <p:nvPr/>
          </p:nvSpPr>
          <p:spPr>
            <a:xfrm>
              <a:off x="1538792" y="1861179"/>
              <a:ext cx="1585669" cy="397164"/>
            </a:xfrm>
            <a:prstGeom prst="round2Diag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1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F6953714-85AA-440B-82AE-8B2ED262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94532" y="1681280"/>
              <a:ext cx="347126" cy="347126"/>
            </a:xfrm>
            <a:prstGeom prst="rect">
              <a:avLst/>
            </a:prstGeom>
          </p:spPr>
        </p:pic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BDCAD5F1-6E28-4133-BC5E-4D0ED56BA81D}"/>
                </a:ext>
              </a:extLst>
            </p:cNvPr>
            <p:cNvSpPr/>
            <p:nvPr/>
          </p:nvSpPr>
          <p:spPr>
            <a:xfrm>
              <a:off x="1915549" y="1634015"/>
              <a:ext cx="158952" cy="200285"/>
            </a:xfrm>
            <a:prstGeom prst="star5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47D74AD2-250F-43DB-B231-11BE9C34702D}"/>
                </a:ext>
              </a:extLst>
            </p:cNvPr>
            <p:cNvSpPr/>
            <p:nvPr/>
          </p:nvSpPr>
          <p:spPr>
            <a:xfrm>
              <a:off x="2148392" y="1627954"/>
              <a:ext cx="158952" cy="200285"/>
            </a:xfrm>
            <a:prstGeom prst="star5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CEA51355-D44E-4E24-A68C-B5D1EC2372C7}"/>
                </a:ext>
              </a:extLst>
            </p:cNvPr>
            <p:cNvSpPr/>
            <p:nvPr/>
          </p:nvSpPr>
          <p:spPr>
            <a:xfrm>
              <a:off x="2387570" y="1628781"/>
              <a:ext cx="158952" cy="200285"/>
            </a:xfrm>
            <a:prstGeom prst="star5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83080DA7-86AC-463F-971B-BFF92593BF5F}"/>
                </a:ext>
              </a:extLst>
            </p:cNvPr>
            <p:cNvSpPr/>
            <p:nvPr/>
          </p:nvSpPr>
          <p:spPr>
            <a:xfrm>
              <a:off x="2620413" y="1622720"/>
              <a:ext cx="158952" cy="200285"/>
            </a:xfrm>
            <a:prstGeom prst="star5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5A7EF4-35C4-4F90-8128-97B88B3CB31A}"/>
                </a:ext>
              </a:extLst>
            </p:cNvPr>
            <p:cNvSpPr txBox="1"/>
            <p:nvPr/>
          </p:nvSpPr>
          <p:spPr>
            <a:xfrm>
              <a:off x="1893035" y="1844317"/>
              <a:ext cx="12314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..the voice quality </a:t>
              </a:r>
            </a:p>
            <a:p>
              <a:pPr algn="l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is great…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F96839-6F29-4716-8997-FACF45ADAC08}"/>
              </a:ext>
            </a:extLst>
          </p:cNvPr>
          <p:cNvGrpSpPr/>
          <p:nvPr/>
        </p:nvGrpSpPr>
        <p:grpSpPr>
          <a:xfrm>
            <a:off x="2078812" y="4954224"/>
            <a:ext cx="1725152" cy="1042060"/>
            <a:chOff x="1569572" y="5056890"/>
            <a:chExt cx="1725152" cy="104206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161880-57B4-47BE-AFC5-3F86F1D38ECF}"/>
                </a:ext>
              </a:extLst>
            </p:cNvPr>
            <p:cNvGrpSpPr/>
            <p:nvPr/>
          </p:nvGrpSpPr>
          <p:grpSpPr>
            <a:xfrm>
              <a:off x="1624990" y="5056890"/>
              <a:ext cx="1585669" cy="647250"/>
              <a:chOff x="1538792" y="1627954"/>
              <a:chExt cx="1585669" cy="647250"/>
            </a:xfrm>
          </p:grpSpPr>
          <p:sp>
            <p:nvSpPr>
              <p:cNvPr id="22" name="Rectangle: Diagonal Corners Rounded 21">
                <a:extLst>
                  <a:ext uri="{FF2B5EF4-FFF2-40B4-BE49-F238E27FC236}">
                    <a16:creationId xmlns:a16="http://schemas.microsoft.com/office/drawing/2014/main" id="{92B9BA4C-5CC2-43ED-8005-60B46CEAA5CF}"/>
                  </a:ext>
                </a:extLst>
              </p:cNvPr>
              <p:cNvSpPr/>
              <p:nvPr/>
            </p:nvSpPr>
            <p:spPr>
              <a:xfrm>
                <a:off x="1538792" y="1861179"/>
                <a:ext cx="1585669" cy="397164"/>
              </a:xfrm>
              <a:prstGeom prst="round2DiagRect">
                <a:avLst/>
              </a:prstGeom>
              <a:solidFill>
                <a:srgbClr val="FFA7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452F3428-ED0E-43EE-A142-584E8B780F05}"/>
                  </a:ext>
                </a:extLst>
              </p:cNvPr>
              <p:cNvSpPr/>
              <p:nvPr/>
            </p:nvSpPr>
            <p:spPr>
              <a:xfrm>
                <a:off x="1915549" y="1634015"/>
                <a:ext cx="158952" cy="200285"/>
              </a:xfrm>
              <a:prstGeom prst="star5">
                <a:avLst/>
              </a:prstGeom>
              <a:solidFill>
                <a:srgbClr val="FF69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AF331B55-EF89-4B7E-9D0B-4B94493C24A2}"/>
                  </a:ext>
                </a:extLst>
              </p:cNvPr>
              <p:cNvSpPr/>
              <p:nvPr/>
            </p:nvSpPr>
            <p:spPr>
              <a:xfrm>
                <a:off x="2148392" y="1627954"/>
                <a:ext cx="158952" cy="200285"/>
              </a:xfrm>
              <a:prstGeom prst="star5">
                <a:avLst/>
              </a:prstGeom>
              <a:solidFill>
                <a:srgbClr val="FF69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187BA6-3140-4262-93BB-50F9C411B96E}"/>
                  </a:ext>
                </a:extLst>
              </p:cNvPr>
              <p:cNvSpPr txBox="1"/>
              <p:nvPr/>
            </p:nvSpPr>
            <p:spPr>
              <a:xfrm>
                <a:off x="1800672" y="1844317"/>
                <a:ext cx="13131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..can’t connect my</a:t>
                </a:r>
              </a:p>
              <a:p>
                <a:pPr algn="l"/>
                <a:r>
                  <a:rPr lang="en-IN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Instagram account..</a:t>
                </a:r>
              </a:p>
            </p:txBody>
          </p:sp>
        </p:grpSp>
        <p:pic>
          <p:nvPicPr>
            <p:cNvPr id="30" name="Picture 29" descr="A person smiling for the camera&#10;&#10;Description automatically generated with low confidence">
              <a:extLst>
                <a:ext uri="{FF2B5EF4-FFF2-40B4-BE49-F238E27FC236}">
                  <a16:creationId xmlns:a16="http://schemas.microsoft.com/office/drawing/2014/main" id="{C6412269-7CCA-4731-BA3E-71260927C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673" y="5059900"/>
              <a:ext cx="347472" cy="34747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CFF6DC-708F-43C7-93D6-7A4EC326167B}"/>
                </a:ext>
              </a:extLst>
            </p:cNvPr>
            <p:cNvSpPr txBox="1"/>
            <p:nvPr/>
          </p:nvSpPr>
          <p:spPr>
            <a:xfrm>
              <a:off x="1569572" y="5698840"/>
              <a:ext cx="17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 CH added Insta and Twitter </a:t>
              </a:r>
            </a:p>
            <a:p>
              <a:pPr algn="l"/>
              <a:r>
                <a:rPr lang="en-IN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support Jun-21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144D47-880C-4F52-9320-20659FF11400}"/>
              </a:ext>
            </a:extLst>
          </p:cNvPr>
          <p:cNvGrpSpPr/>
          <p:nvPr/>
        </p:nvGrpSpPr>
        <p:grpSpPr>
          <a:xfrm>
            <a:off x="8593362" y="4994915"/>
            <a:ext cx="2055413" cy="641189"/>
            <a:chOff x="1538792" y="1634015"/>
            <a:chExt cx="2055413" cy="641189"/>
          </a:xfrm>
        </p:grpSpPr>
        <p:sp>
          <p:nvSpPr>
            <p:cNvPr id="42" name="Rectangle: Diagonal Corners Rounded 41">
              <a:extLst>
                <a:ext uri="{FF2B5EF4-FFF2-40B4-BE49-F238E27FC236}">
                  <a16:creationId xmlns:a16="http://schemas.microsoft.com/office/drawing/2014/main" id="{3AF5C835-134C-480C-9539-0338A211FFC7}"/>
                </a:ext>
              </a:extLst>
            </p:cNvPr>
            <p:cNvSpPr/>
            <p:nvPr/>
          </p:nvSpPr>
          <p:spPr>
            <a:xfrm>
              <a:off x="1538792" y="1861179"/>
              <a:ext cx="2007722" cy="397164"/>
            </a:xfrm>
            <a:prstGeom prst="round2DiagRect">
              <a:avLst/>
            </a:prstGeom>
            <a:solidFill>
              <a:srgbClr val="FFA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Star: 5 Points 42">
              <a:extLst>
                <a:ext uri="{FF2B5EF4-FFF2-40B4-BE49-F238E27FC236}">
                  <a16:creationId xmlns:a16="http://schemas.microsoft.com/office/drawing/2014/main" id="{6D62B382-AE40-49BD-B5FA-E729B7814FCE}"/>
                </a:ext>
              </a:extLst>
            </p:cNvPr>
            <p:cNvSpPr/>
            <p:nvPr/>
          </p:nvSpPr>
          <p:spPr>
            <a:xfrm>
              <a:off x="1915549" y="1634015"/>
              <a:ext cx="158952" cy="200285"/>
            </a:xfrm>
            <a:prstGeom prst="star5">
              <a:avLst/>
            </a:prstGeom>
            <a:solidFill>
              <a:srgbClr val="FF6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E49356-A326-4A70-8024-405CB852F63B}"/>
                </a:ext>
              </a:extLst>
            </p:cNvPr>
            <p:cNvSpPr txBox="1"/>
            <p:nvPr/>
          </p:nvSpPr>
          <p:spPr>
            <a:xfrm>
              <a:off x="1752034" y="1844317"/>
              <a:ext cx="18421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..I don’t get recommended </a:t>
              </a:r>
            </a:p>
            <a:p>
              <a:pPr algn="l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the rooms I’m interested in…</a:t>
              </a:r>
            </a:p>
          </p:txBody>
        </p:sp>
      </p:grpSp>
      <p:pic>
        <p:nvPicPr>
          <p:cNvPr id="46" name="Picture 45" descr="A picture containing text, person, sign&#10;&#10;Description automatically generated">
            <a:extLst>
              <a:ext uri="{FF2B5EF4-FFF2-40B4-BE49-F238E27FC236}">
                <a16:creationId xmlns:a16="http://schemas.microsoft.com/office/drawing/2014/main" id="{A2E854E0-0080-4C5D-A491-CCFB2861C7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03" y="4994547"/>
            <a:ext cx="347472" cy="34747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10F7492-8BDC-4243-A375-118A74651ACF}"/>
              </a:ext>
            </a:extLst>
          </p:cNvPr>
          <p:cNvGrpSpPr/>
          <p:nvPr/>
        </p:nvGrpSpPr>
        <p:grpSpPr>
          <a:xfrm>
            <a:off x="5191842" y="5013674"/>
            <a:ext cx="2028119" cy="894410"/>
            <a:chOff x="4920185" y="4575926"/>
            <a:chExt cx="2028119" cy="8944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0A0E4F-2057-4543-8AF5-7BAB06CBE570}"/>
                </a:ext>
              </a:extLst>
            </p:cNvPr>
            <p:cNvGrpSpPr/>
            <p:nvPr/>
          </p:nvGrpSpPr>
          <p:grpSpPr>
            <a:xfrm>
              <a:off x="4989404" y="4575926"/>
              <a:ext cx="1683415" cy="665050"/>
              <a:chOff x="5142685" y="5059900"/>
              <a:chExt cx="1683415" cy="66505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B93ECF5-BD84-4913-8061-7DE10F5F22BF}"/>
                  </a:ext>
                </a:extLst>
              </p:cNvPr>
              <p:cNvGrpSpPr/>
              <p:nvPr/>
            </p:nvGrpSpPr>
            <p:grpSpPr>
              <a:xfrm>
                <a:off x="5200072" y="5083761"/>
                <a:ext cx="1626028" cy="641189"/>
                <a:chOff x="1538792" y="1634015"/>
                <a:chExt cx="1626028" cy="641189"/>
              </a:xfrm>
            </p:grpSpPr>
            <p:sp>
              <p:nvSpPr>
                <p:cNvPr id="35" name="Rectangle: Diagonal Corners Rounded 34">
                  <a:extLst>
                    <a:ext uri="{FF2B5EF4-FFF2-40B4-BE49-F238E27FC236}">
                      <a16:creationId xmlns:a16="http://schemas.microsoft.com/office/drawing/2014/main" id="{4C1B26C9-1BB6-44BB-A376-D99554A1E8CB}"/>
                    </a:ext>
                  </a:extLst>
                </p:cNvPr>
                <p:cNvSpPr/>
                <p:nvPr/>
              </p:nvSpPr>
              <p:spPr>
                <a:xfrm>
                  <a:off x="1538792" y="1861179"/>
                  <a:ext cx="1585669" cy="397164"/>
                </a:xfrm>
                <a:prstGeom prst="round2DiagRect">
                  <a:avLst/>
                </a:prstGeom>
                <a:solidFill>
                  <a:srgbClr val="FFA7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6" name="Star: 5 Points 35">
                  <a:extLst>
                    <a:ext uri="{FF2B5EF4-FFF2-40B4-BE49-F238E27FC236}">
                      <a16:creationId xmlns:a16="http://schemas.microsoft.com/office/drawing/2014/main" id="{BCD8B2C9-B5CE-4AE5-ACD2-8400278C2C52}"/>
                    </a:ext>
                  </a:extLst>
                </p:cNvPr>
                <p:cNvSpPr/>
                <p:nvPr/>
              </p:nvSpPr>
              <p:spPr>
                <a:xfrm>
                  <a:off x="1915549" y="1634015"/>
                  <a:ext cx="158952" cy="200285"/>
                </a:xfrm>
                <a:prstGeom prst="star5">
                  <a:avLst/>
                </a:prstGeom>
                <a:solidFill>
                  <a:srgbClr val="FF69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162E66-FB4D-4059-9A94-78F9CB17D398}"/>
                    </a:ext>
                  </a:extLst>
                </p:cNvPr>
                <p:cNvSpPr txBox="1"/>
                <p:nvPr/>
              </p:nvSpPr>
              <p:spPr>
                <a:xfrm>
                  <a:off x="1771490" y="1844317"/>
                  <a:ext cx="139333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..how can I block the </a:t>
                  </a:r>
                </a:p>
                <a:p>
                  <a:pPr algn="l"/>
                  <a:r>
                    <a:rPr lang="en-IN" sz="1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adult chat rooms?..</a:t>
                  </a:r>
                </a:p>
              </p:txBody>
            </p:sp>
          </p:grpSp>
          <p:pic>
            <p:nvPicPr>
              <p:cNvPr id="26" name="Picture 25" descr="A person wearing headphones&#10;&#10;Description automatically generated with medium confidence">
                <a:extLst>
                  <a:ext uri="{FF2B5EF4-FFF2-40B4-BE49-F238E27FC236}">
                    <a16:creationId xmlns:a16="http://schemas.microsoft.com/office/drawing/2014/main" id="{5C1D28CA-C25C-4A33-9FE3-2DEB955A8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2685" y="5059900"/>
                <a:ext cx="347472" cy="347472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D59469-2BC2-416C-89FC-6CF1D050136F}"/>
                </a:ext>
              </a:extLst>
            </p:cNvPr>
            <p:cNvSpPr txBox="1"/>
            <p:nvPr/>
          </p:nvSpPr>
          <p:spPr>
            <a:xfrm>
              <a:off x="4920185" y="5224115"/>
              <a:ext cx="2028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 ~200 reviews complain about this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B771021-7050-432B-993B-A13481D4F3A6}"/>
              </a:ext>
            </a:extLst>
          </p:cNvPr>
          <p:cNvSpPr txBox="1"/>
          <p:nvPr/>
        </p:nvSpPr>
        <p:spPr>
          <a:xfrm>
            <a:off x="8594669" y="5636104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~150 reviews complain about this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DE56B1C-96C9-457D-BB37-FA224571A4B2}"/>
              </a:ext>
            </a:extLst>
          </p:cNvPr>
          <p:cNvGrpSpPr/>
          <p:nvPr/>
        </p:nvGrpSpPr>
        <p:grpSpPr>
          <a:xfrm>
            <a:off x="7007693" y="1991419"/>
            <a:ext cx="1688118" cy="652484"/>
            <a:chOff x="1538793" y="1622720"/>
            <a:chExt cx="1688118" cy="652484"/>
          </a:xfrm>
        </p:grpSpPr>
        <p:sp>
          <p:nvSpPr>
            <p:cNvPr id="50" name="Rectangle: Diagonal Corners Rounded 49">
              <a:extLst>
                <a:ext uri="{FF2B5EF4-FFF2-40B4-BE49-F238E27FC236}">
                  <a16:creationId xmlns:a16="http://schemas.microsoft.com/office/drawing/2014/main" id="{77D32107-0338-4CDA-A67D-ABE9A1813ED8}"/>
                </a:ext>
              </a:extLst>
            </p:cNvPr>
            <p:cNvSpPr/>
            <p:nvPr/>
          </p:nvSpPr>
          <p:spPr>
            <a:xfrm>
              <a:off x="1538793" y="1861179"/>
              <a:ext cx="1688118" cy="397164"/>
            </a:xfrm>
            <a:prstGeom prst="round2Diag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Star: 5 Points 51">
              <a:extLst>
                <a:ext uri="{FF2B5EF4-FFF2-40B4-BE49-F238E27FC236}">
                  <a16:creationId xmlns:a16="http://schemas.microsoft.com/office/drawing/2014/main" id="{092951F6-ACC0-4B49-8C44-5FF28584B162}"/>
                </a:ext>
              </a:extLst>
            </p:cNvPr>
            <p:cNvSpPr/>
            <p:nvPr/>
          </p:nvSpPr>
          <p:spPr>
            <a:xfrm>
              <a:off x="1915549" y="1634015"/>
              <a:ext cx="158952" cy="200285"/>
            </a:xfrm>
            <a:prstGeom prst="star5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Star: 5 Points 52">
              <a:extLst>
                <a:ext uri="{FF2B5EF4-FFF2-40B4-BE49-F238E27FC236}">
                  <a16:creationId xmlns:a16="http://schemas.microsoft.com/office/drawing/2014/main" id="{CF6182BB-CDAD-4C88-BDA7-6078B2AA0CBA}"/>
                </a:ext>
              </a:extLst>
            </p:cNvPr>
            <p:cNvSpPr/>
            <p:nvPr/>
          </p:nvSpPr>
          <p:spPr>
            <a:xfrm>
              <a:off x="2148392" y="1627954"/>
              <a:ext cx="158952" cy="200285"/>
            </a:xfrm>
            <a:prstGeom prst="star5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Star: 5 Points 53">
              <a:extLst>
                <a:ext uri="{FF2B5EF4-FFF2-40B4-BE49-F238E27FC236}">
                  <a16:creationId xmlns:a16="http://schemas.microsoft.com/office/drawing/2014/main" id="{E24C45F4-DBFB-49C2-BD49-BA49F06EA1EE}"/>
                </a:ext>
              </a:extLst>
            </p:cNvPr>
            <p:cNvSpPr/>
            <p:nvPr/>
          </p:nvSpPr>
          <p:spPr>
            <a:xfrm>
              <a:off x="2387570" y="1628781"/>
              <a:ext cx="158952" cy="200285"/>
            </a:xfrm>
            <a:prstGeom prst="star5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Star: 5 Points 54">
              <a:extLst>
                <a:ext uri="{FF2B5EF4-FFF2-40B4-BE49-F238E27FC236}">
                  <a16:creationId xmlns:a16="http://schemas.microsoft.com/office/drawing/2014/main" id="{A9609BEA-92F5-4F03-AF9A-C07EA09AE911}"/>
                </a:ext>
              </a:extLst>
            </p:cNvPr>
            <p:cNvSpPr/>
            <p:nvPr/>
          </p:nvSpPr>
          <p:spPr>
            <a:xfrm>
              <a:off x="2620413" y="1622720"/>
              <a:ext cx="158952" cy="200285"/>
            </a:xfrm>
            <a:prstGeom prst="star5">
              <a:avLst/>
            </a:prstGeom>
            <a:solidFill>
              <a:srgbClr val="8FC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3B8230-65B7-43BF-AEDD-52784BF4D07F}"/>
                </a:ext>
              </a:extLst>
            </p:cNvPr>
            <p:cNvSpPr txBox="1"/>
            <p:nvPr/>
          </p:nvSpPr>
          <p:spPr>
            <a:xfrm>
              <a:off x="1834669" y="1844317"/>
              <a:ext cx="13740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..great place to meet</a:t>
              </a:r>
            </a:p>
            <a:p>
              <a:pPr algn="l"/>
              <a:r>
                <a:rPr lang="en-I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interesting people…</a:t>
              </a:r>
            </a:p>
          </p:txBody>
        </p:sp>
      </p:grp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662D976-FF01-4D02-9C76-958640EF5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6265" r="15773" b="6265"/>
          <a:stretch/>
        </p:blipFill>
        <p:spPr bwMode="auto">
          <a:xfrm>
            <a:off x="6916039" y="1996653"/>
            <a:ext cx="345880" cy="3474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ar: 5 Points 57">
            <a:extLst>
              <a:ext uri="{FF2B5EF4-FFF2-40B4-BE49-F238E27FC236}">
                <a16:creationId xmlns:a16="http://schemas.microsoft.com/office/drawing/2014/main" id="{1B2728C6-FAC9-4614-B96D-256C75562DB7}"/>
              </a:ext>
            </a:extLst>
          </p:cNvPr>
          <p:cNvSpPr/>
          <p:nvPr/>
        </p:nvSpPr>
        <p:spPr>
          <a:xfrm>
            <a:off x="3288521" y="1982014"/>
            <a:ext cx="158952" cy="200285"/>
          </a:xfrm>
          <a:prstGeom prst="star5">
            <a:avLst/>
          </a:prstGeom>
          <a:solidFill>
            <a:srgbClr val="8FC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575F6111-B4E8-417D-93EE-D8277BEAA28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134230" y="4522265"/>
            <a:ext cx="146912" cy="863766"/>
          </a:xfrm>
          <a:prstGeom prst="curvedConnector4">
            <a:avLst>
              <a:gd name="adj1" fmla="val -155603"/>
              <a:gd name="adj2" fmla="val 61495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710BCC52-2A4B-4576-8720-085B07F33A14}"/>
              </a:ext>
            </a:extLst>
          </p:cNvPr>
          <p:cNvCxnSpPr>
            <a:cxnSpLocks/>
          </p:cNvCxnSpPr>
          <p:nvPr/>
        </p:nvCxnSpPr>
        <p:spPr>
          <a:xfrm flipH="1" flipV="1">
            <a:off x="6562376" y="4500500"/>
            <a:ext cx="382100" cy="962781"/>
          </a:xfrm>
          <a:prstGeom prst="curvedConnector4">
            <a:avLst>
              <a:gd name="adj1" fmla="val -59827"/>
              <a:gd name="adj2" fmla="val 61189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7D9F24E2-7592-4248-8F90-31DEF844DE4D}"/>
              </a:ext>
            </a:extLst>
          </p:cNvPr>
          <p:cNvCxnSpPr>
            <a:cxnSpLocks/>
          </p:cNvCxnSpPr>
          <p:nvPr/>
        </p:nvCxnSpPr>
        <p:spPr>
          <a:xfrm rot="16200000" flipV="1">
            <a:off x="9137479" y="4505010"/>
            <a:ext cx="651285" cy="528811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B45AD4B8-7F3F-4844-8680-D289554FAD39}"/>
              </a:ext>
            </a:extLst>
          </p:cNvPr>
          <p:cNvCxnSpPr>
            <a:cxnSpLocks/>
          </p:cNvCxnSpPr>
          <p:nvPr/>
        </p:nvCxnSpPr>
        <p:spPr>
          <a:xfrm flipH="1">
            <a:off x="3218849" y="2413775"/>
            <a:ext cx="345097" cy="742756"/>
          </a:xfrm>
          <a:prstGeom prst="curvedConnector4">
            <a:avLst>
              <a:gd name="adj1" fmla="val -66242"/>
              <a:gd name="adj2" fmla="val 64503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E4373004-88B6-4860-BB98-246DA3904D13}"/>
              </a:ext>
            </a:extLst>
          </p:cNvPr>
          <p:cNvCxnSpPr>
            <a:cxnSpLocks/>
          </p:cNvCxnSpPr>
          <p:nvPr/>
        </p:nvCxnSpPr>
        <p:spPr>
          <a:xfrm rot="5400000">
            <a:off x="8047746" y="2781840"/>
            <a:ext cx="587185" cy="50405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28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89A963C43284418D1CB4AB31ED74B9" ma:contentTypeVersion="7" ma:contentTypeDescription="Create a new document." ma:contentTypeScope="" ma:versionID="a64c566ccf47e243a43a5ec172ce6c00">
  <xsd:schema xmlns:xsd="http://www.w3.org/2001/XMLSchema" xmlns:xs="http://www.w3.org/2001/XMLSchema" xmlns:p="http://schemas.microsoft.com/office/2006/metadata/properties" xmlns:ns3="e4c0e3ee-ac52-485d-8877-50d7be6a20e3" xmlns:ns4="fb9906de-2595-4ad3-b7c5-ceb9bd9d0cc1" targetNamespace="http://schemas.microsoft.com/office/2006/metadata/properties" ma:root="true" ma:fieldsID="44663c251e26f292c0a6a0bfc40ec544" ns3:_="" ns4:_="">
    <xsd:import namespace="e4c0e3ee-ac52-485d-8877-50d7be6a20e3"/>
    <xsd:import namespace="fb9906de-2595-4ad3-b7c5-ceb9bd9d0cc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c0e3ee-ac52-485d-8877-50d7be6a20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906de-2595-4ad3-b7c5-ceb9bd9d0c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88BFED-2A9C-4AA2-B1DF-CD8A9E7B437E}">
  <ds:schemaRefs>
    <ds:schemaRef ds:uri="e4c0e3ee-ac52-485d-8877-50d7be6a20e3"/>
    <ds:schemaRef ds:uri="fb9906de-2595-4ad3-b7c5-ceb9bd9d0cc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954FE28-2371-431F-A0BF-8CC747B761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BEDF83-8959-46AE-8673-8B23A3BF8FB8}">
  <ds:schemaRefs>
    <ds:schemaRef ds:uri="e4c0e3ee-ac52-485d-8877-50d7be6a20e3"/>
    <ds:schemaRef ds:uri="fb9906de-2595-4ad3-b7c5-ceb9bd9d0cc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1050</Words>
  <Application>Microsoft Office PowerPoint</Application>
  <PresentationFormat>Widescreen</PresentationFormat>
  <Paragraphs>266</Paragraphs>
  <Slides>20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Malgun Gothic</vt:lpstr>
      <vt:lpstr>Malgun Gothic</vt:lpstr>
      <vt:lpstr>Arial</vt:lpstr>
      <vt:lpstr>Calibri</vt:lpstr>
      <vt:lpstr>Futura LT Book</vt:lpstr>
      <vt:lpstr>Segoe UI</vt:lpstr>
      <vt:lpstr>Office Theme</vt:lpstr>
      <vt:lpstr>Worksheet</vt:lpstr>
      <vt:lpstr>PowerPoint Presentation</vt:lpstr>
      <vt:lpstr>What is Clubhouse?</vt:lpstr>
      <vt:lpstr>Business Goal &amp; Challenge</vt:lpstr>
      <vt:lpstr>Competitor Risk</vt:lpstr>
      <vt:lpstr>Business Questions and Approach</vt:lpstr>
      <vt:lpstr>Clubhouse has been releasing regular app updates</vt:lpstr>
      <vt:lpstr>Hypothesis – Is the increase in app ratings significant?</vt:lpstr>
      <vt:lpstr>   There is no significant increase in app ratings due to frequent      updates</vt:lpstr>
      <vt:lpstr>User opinion has evolved over time</vt:lpstr>
      <vt:lpstr>Recommendations from LDA</vt:lpstr>
      <vt:lpstr>Recommendations and the way forward</vt:lpstr>
      <vt:lpstr>Limitations</vt:lpstr>
      <vt:lpstr>PowerPoint Presentation</vt:lpstr>
      <vt:lpstr>Data Scraped from Google Play Store</vt:lpstr>
      <vt:lpstr>90% of users consider star ratings an essential part of  their app evaluation</vt:lpstr>
      <vt:lpstr>Stats</vt:lpstr>
      <vt:lpstr>Negative ratings are more prevalent among reviews with  higher number of upvotes</vt:lpstr>
      <vt:lpstr>T-test Results</vt:lpstr>
      <vt:lpstr>LDA Analysis</vt:lpstr>
      <vt:lpstr>Comparison: Clubhouse vs Spaces vs Greenroom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Jaemin Kim</dc:creator>
  <cp:lastModifiedBy>Vohra, Lakshay</cp:lastModifiedBy>
  <cp:revision>2</cp:revision>
  <dcterms:created xsi:type="dcterms:W3CDTF">2021-12-03T16:29:24Z</dcterms:created>
  <dcterms:modified xsi:type="dcterms:W3CDTF">2021-12-07T17:13:40Z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0x0101007D89A963C43284418D1CB4AB31ED74B9</vt:lpwstr>
  </property>
</Properties>
</file>